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9" r:id="rId4"/>
    <p:sldId id="284" r:id="rId5"/>
    <p:sldId id="263" r:id="rId6"/>
    <p:sldId id="262" r:id="rId7"/>
    <p:sldId id="268" r:id="rId8"/>
    <p:sldId id="282" r:id="rId9"/>
    <p:sldId id="275" r:id="rId10"/>
    <p:sldId id="285"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Marshall" initials="RM" lastIdx="9" clrIdx="0">
    <p:extLst>
      <p:ext uri="{19B8F6BF-5375-455C-9EA6-DF929625EA0E}">
        <p15:presenceInfo xmlns:p15="http://schemas.microsoft.com/office/powerpoint/2012/main" userId="S-1-5-21-1200773714-1946387000-1518839615-1115" providerId="AD"/>
      </p:ext>
    </p:extLst>
  </p:cmAuthor>
  <p:cmAuthor id="2" name="HP" initials="H" lastIdx="7" clrIdx="1">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0FB1"/>
    <a:srgbClr val="DCC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0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COVID%2019_BGD\BGD_COVID-19_Result_2403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2020\Project_Ongoing\IMF_SP\Figure%20-%20Cop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HAI_New_2020\LCE_Children-Elderl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HAI_New_2020\LCE_Children-Elderl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P\Desktop\HAI_New_2020\LCE_Children-Elderl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P\Desktop\Pre-COVID%20data%20by%20age%20group.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P\Desktop\Pre-COVID%20data%20by%20age%20group.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P\Desktop\Pre-COVID%20data%20by%20age%20group.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P\Desktop\Pre-COVID%20data%20by%20age%20group.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825954538701529E-2"/>
          <c:y val="3.7037037037037038E-3"/>
          <c:w val="0.94234800838574428"/>
          <c:h val="0.75562613006707491"/>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1B50-437A-B8D0-D1D81F4F61FD}"/>
              </c:ext>
            </c:extLst>
          </c:dPt>
          <c:dPt>
            <c:idx val="1"/>
            <c:invertIfNegative val="0"/>
            <c:bubble3D val="0"/>
            <c:spPr>
              <a:solidFill>
                <a:srgbClr val="0070C0"/>
              </a:solidFill>
              <a:ln>
                <a:noFill/>
              </a:ln>
              <a:effectLst/>
            </c:spPr>
            <c:extLst>
              <c:ext xmlns:c16="http://schemas.microsoft.com/office/drawing/2014/chart" uri="{C3380CC4-5D6E-409C-BE32-E72D297353CC}">
                <c16:uniqueId val="{00000003-1B50-437A-B8D0-D1D81F4F61FD}"/>
              </c:ext>
            </c:extLst>
          </c:dPt>
          <c:dPt>
            <c:idx val="2"/>
            <c:invertIfNegative val="0"/>
            <c:bubble3D val="0"/>
            <c:spPr>
              <a:solidFill>
                <a:srgbClr val="00B0F0"/>
              </a:solidFill>
              <a:ln>
                <a:noFill/>
              </a:ln>
              <a:effectLst/>
            </c:spPr>
            <c:extLst>
              <c:ext xmlns:c16="http://schemas.microsoft.com/office/drawing/2014/chart" uri="{C3380CC4-5D6E-409C-BE32-E72D297353CC}">
                <c16:uniqueId val="{00000005-1B50-437A-B8D0-D1D81F4F61FD}"/>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1B50-437A-B8D0-D1D81F4F61FD}"/>
              </c:ext>
            </c:extLst>
          </c:dPt>
          <c:dPt>
            <c:idx val="4"/>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9-1B50-437A-B8D0-D1D81F4F61FD}"/>
              </c:ext>
            </c:extLst>
          </c:dPt>
          <c:dPt>
            <c:idx val="5"/>
            <c:invertIfNegative val="0"/>
            <c:bubble3D val="0"/>
            <c:spPr>
              <a:solidFill>
                <a:srgbClr val="00B050"/>
              </a:solidFill>
              <a:ln>
                <a:noFill/>
              </a:ln>
              <a:effectLst/>
            </c:spPr>
            <c:extLst>
              <c:ext xmlns:c16="http://schemas.microsoft.com/office/drawing/2014/chart" uri="{C3380CC4-5D6E-409C-BE32-E72D297353CC}">
                <c16:uniqueId val="{0000000B-1B50-437A-B8D0-D1D81F4F61FD}"/>
              </c:ext>
            </c:extLst>
          </c:dPt>
          <c:dPt>
            <c:idx val="6"/>
            <c:invertIfNegative val="0"/>
            <c:bubble3D val="0"/>
            <c:spPr>
              <a:solidFill>
                <a:srgbClr val="92D050"/>
              </a:solidFill>
              <a:ln>
                <a:noFill/>
              </a:ln>
              <a:effectLst/>
            </c:spPr>
            <c:extLst>
              <c:ext xmlns:c16="http://schemas.microsoft.com/office/drawing/2014/chart" uri="{C3380CC4-5D6E-409C-BE32-E72D297353CC}">
                <c16:uniqueId val="{0000000D-1B50-437A-B8D0-D1D81F4F61FD}"/>
              </c:ext>
            </c:extLst>
          </c:dPt>
          <c:dLbls>
            <c:dLbl>
              <c:idx val="1"/>
              <c:spPr>
                <a:solidFill>
                  <a:schemeClr val="accent1"/>
                </a:solid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1B50-437A-B8D0-D1D81F4F61FD}"/>
                </c:ext>
              </c:extLst>
            </c:dLbl>
            <c:dLbl>
              <c:idx val="2"/>
              <c:layout>
                <c:manualLayout>
                  <c:x val="0"/>
                  <c:y val="-3.2314085739282593E-2"/>
                </c:manualLayout>
              </c:layout>
              <c:tx>
                <c:rich>
                  <a:bodyPr rot="-5400000" spcFirstLastPara="1" vertOverflow="ellipsis" wrap="square" anchor="ctr" anchorCtr="1"/>
                  <a:lstStyle/>
                  <a:p>
                    <a:pPr>
                      <a:defRPr sz="1200" b="1" i="0" u="none" strike="noStrike" kern="1200" baseline="0">
                        <a:solidFill>
                          <a:schemeClr val="bg1"/>
                        </a:solidFill>
                        <a:latin typeface="+mn-lt"/>
                        <a:ea typeface="+mn-ea"/>
                        <a:cs typeface="+mn-cs"/>
                      </a:defRPr>
                    </a:pPr>
                    <a:fld id="{8C191FF7-8D0E-48D6-BD07-B45A9777C565}" type="VALUE">
                      <a:rPr lang="en-US">
                        <a:solidFill>
                          <a:schemeClr val="bg1"/>
                        </a:solidFill>
                      </a:rPr>
                      <a:pPr>
                        <a:defRPr>
                          <a:solidFill>
                            <a:schemeClr val="bg1"/>
                          </a:solidFill>
                        </a:defRPr>
                      </a:pPr>
                      <a:t>[VALUE]</a:t>
                    </a:fld>
                    <a:endParaRPr lang="en-US"/>
                  </a:p>
                </c:rich>
              </c:tx>
              <c:spPr>
                <a:solidFill>
                  <a:srgbClr val="00B0F0"/>
                </a:solid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B50-437A-B8D0-D1D81F4F61FD}"/>
                </c:ext>
              </c:extLst>
            </c:dLbl>
            <c:dLbl>
              <c:idx val="3"/>
              <c:layout>
                <c:manualLayout>
                  <c:x val="0"/>
                  <c:y val="-7.417249927092447E-3"/>
                </c:manualLayout>
              </c:layout>
              <c:spPr>
                <a:solidFill>
                  <a:srgbClr val="ED7D31"/>
                </a:solid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B50-437A-B8D0-D1D81F4F61FD}"/>
                </c:ext>
              </c:extLst>
            </c:dLbl>
            <c:dLbl>
              <c:idx val="4"/>
              <c:layout>
                <c:manualLayout>
                  <c:x val="0"/>
                  <c:y val="-4.5968212306794981E-3"/>
                </c:manualLayout>
              </c:layout>
              <c:spPr>
                <a:solidFill>
                  <a:schemeClr val="accent2">
                    <a:lumMod val="40000"/>
                    <a:lumOff val="60000"/>
                  </a:schemeClr>
                </a:solidFill>
                <a:ln>
                  <a:noFill/>
                </a:ln>
                <a:effectLst/>
              </c:spPr>
              <c:txPr>
                <a:bodyPr rot="-5400000" spcFirstLastPara="1" vertOverflow="ellipsis" wrap="square" anchor="ctr" anchorCtr="1"/>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B50-437A-B8D0-D1D81F4F61FD}"/>
                </c:ext>
              </c:extLst>
            </c:dLbl>
            <c:dLbl>
              <c:idx val="5"/>
              <c:layout>
                <c:manualLayout>
                  <c:x val="-5.5555555555556572E-3"/>
                  <c:y val="-5.1680519101779373E-3"/>
                </c:manualLayout>
              </c:layout>
              <c:spPr>
                <a:solidFill>
                  <a:srgbClr val="00B050"/>
                </a:solid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B50-437A-B8D0-D1D81F4F61FD}"/>
                </c:ext>
              </c:extLst>
            </c:dLbl>
            <c:dLbl>
              <c:idx val="6"/>
              <c:layout>
                <c:manualLayout>
                  <c:x val="-1.0185067526415994E-16"/>
                  <c:y val="7.6680519101778944E-3"/>
                </c:manualLayout>
              </c:layout>
              <c:spPr>
                <a:solidFill>
                  <a:srgbClr val="92D050"/>
                </a:solid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B50-437A-B8D0-D1D81F4F61FD}"/>
                </c:ext>
              </c:extLst>
            </c:dLbl>
            <c:spPr>
              <a:noFill/>
              <a:ln>
                <a:noFill/>
              </a:ln>
              <a:effectLst/>
            </c:spPr>
            <c:txPr>
              <a:bodyPr rot="-5400000" spcFirstLastPara="1" vertOverflow="ellipsis" wrap="square" anchor="ctr" anchorCtr="1"/>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'STM GE'!$A$46:$B$52</c:f>
              <c:multiLvlStrCache>
                <c:ptCount val="7"/>
                <c:lvl>
                  <c:pt idx="0">
                    <c:v>Nominal GDP (Bil $)</c:v>
                  </c:pt>
                  <c:pt idx="1">
                    <c:v>Real GDP (Bil $)</c:v>
                  </c:pt>
                  <c:pt idx="2">
                    <c:v>GDP growth rate (%)</c:v>
                  </c:pt>
                  <c:pt idx="3">
                    <c:v>Employed person (Mil)</c:v>
                  </c:pt>
                  <c:pt idx="4">
                    <c:v>Unemployment rate (%)</c:v>
                  </c:pt>
                  <c:pt idx="5">
                    <c:v>Poor person (Mil)</c:v>
                  </c:pt>
                  <c:pt idx="6">
                    <c:v>Poverty rate (%)</c:v>
                  </c:pt>
                </c:lvl>
                <c:lvl>
                  <c:pt idx="0">
                    <c:v>GDP/Income</c:v>
                  </c:pt>
                  <c:pt idx="3">
                    <c:v>Employment</c:v>
                  </c:pt>
                  <c:pt idx="5">
                    <c:v>Poverty </c:v>
                  </c:pt>
                </c:lvl>
              </c:multiLvlStrCache>
            </c:multiLvlStrRef>
          </c:cat>
          <c:val>
            <c:numRef>
              <c:f>'STM GE'!$C$46:$C$52</c:f>
              <c:numCache>
                <c:formatCode>#,##0.0</c:formatCode>
                <c:ptCount val="7"/>
                <c:pt idx="0">
                  <c:v>341.4</c:v>
                </c:pt>
                <c:pt idx="1">
                  <c:v>140.69999999999999</c:v>
                </c:pt>
                <c:pt idx="2" formatCode="General">
                  <c:v>8.1999999999999993</c:v>
                </c:pt>
                <c:pt idx="3" formatCode="0.0">
                  <c:v>64</c:v>
                </c:pt>
                <c:pt idx="4" formatCode="0.0">
                  <c:v>3.74</c:v>
                </c:pt>
                <c:pt idx="5" formatCode="0.0">
                  <c:v>32</c:v>
                </c:pt>
                <c:pt idx="6" formatCode="0.0">
                  <c:v>18.899999999999999</c:v>
                </c:pt>
              </c:numCache>
            </c:numRef>
          </c:val>
          <c:extLst>
            <c:ext xmlns:c16="http://schemas.microsoft.com/office/drawing/2014/chart" uri="{C3380CC4-5D6E-409C-BE32-E72D297353CC}">
              <c16:uniqueId val="{0000000E-1B50-437A-B8D0-D1D81F4F61FD}"/>
            </c:ext>
          </c:extLst>
        </c:ser>
        <c:dLbls>
          <c:showLegendKey val="0"/>
          <c:showVal val="0"/>
          <c:showCatName val="0"/>
          <c:showSerName val="0"/>
          <c:showPercent val="0"/>
          <c:showBubbleSize val="0"/>
        </c:dLbls>
        <c:gapWidth val="109"/>
        <c:overlap val="-27"/>
        <c:axId val="584797512"/>
        <c:axId val="584798168"/>
      </c:barChart>
      <c:catAx>
        <c:axId val="584797512"/>
        <c:scaling>
          <c:orientation val="minMax"/>
        </c:scaling>
        <c:delete val="0"/>
        <c:axPos val="b"/>
        <c:majorGridlines>
          <c:spPr>
            <a:ln w="12700" cap="flat" cmpd="sng" algn="ctr">
              <a:solidFill>
                <a:srgbClr val="00B0F0"/>
              </a:solidFill>
              <a:round/>
            </a:ln>
            <a:effectLst/>
          </c:spPr>
        </c:majorGridlines>
        <c:numFmt formatCode="General" sourceLinked="1"/>
        <c:majorTickMark val="none"/>
        <c:minorTickMark val="none"/>
        <c:tickLblPos val="nextTo"/>
        <c:spPr>
          <a:noFill/>
          <a:ln w="12700" cap="flat" cmpd="sng" algn="ctr">
            <a:solidFill>
              <a:srgbClr val="00B0F0"/>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584798168"/>
        <c:crosses val="autoZero"/>
        <c:auto val="1"/>
        <c:lblAlgn val="ctr"/>
        <c:lblOffset val="100"/>
        <c:noMultiLvlLbl val="0"/>
      </c:catAx>
      <c:valAx>
        <c:axId val="584798168"/>
        <c:scaling>
          <c:orientation val="minMax"/>
        </c:scaling>
        <c:delete val="1"/>
        <c:axPos val="l"/>
        <c:majorGridlines>
          <c:spPr>
            <a:ln w="9525" cap="flat" cmpd="sng" algn="ctr">
              <a:noFill/>
              <a:round/>
            </a:ln>
            <a:effectLst/>
          </c:spPr>
        </c:majorGridlines>
        <c:numFmt formatCode="#,##0.0" sourceLinked="1"/>
        <c:majorTickMark val="none"/>
        <c:minorTickMark val="none"/>
        <c:tickLblPos val="nextTo"/>
        <c:crossAx val="584797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00B0F0"/>
      </a:solidFill>
      <a:round/>
    </a:ln>
    <a:effectLst/>
  </c:spPr>
  <c:txPr>
    <a:bodyPr/>
    <a:lstStyle/>
    <a:p>
      <a:pPr>
        <a:defRPr sz="1200"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4711184357768"/>
          <c:y val="6.9675925925925933E-2"/>
          <c:w val="0.82069319823394171"/>
          <c:h val="0.69663604549431313"/>
        </c:manualLayout>
      </c:layout>
      <c:scatterChart>
        <c:scatterStyle val="lineMarker"/>
        <c:varyColors val="0"/>
        <c:ser>
          <c:idx val="0"/>
          <c:order val="0"/>
          <c:spPr>
            <a:ln w="50800" cap="rnd">
              <a:solidFill>
                <a:srgbClr val="00B050"/>
              </a:solidFill>
              <a:round/>
            </a:ln>
            <a:effectLst/>
          </c:spPr>
          <c:marker>
            <c:symbol val="none"/>
          </c:marker>
          <c:dLbls>
            <c:dLbl>
              <c:idx val="0"/>
              <c:layout>
                <c:manualLayout>
                  <c:x val="-5.2223849925736025E-2"/>
                  <c:y val="5.79050014581510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04-4482-AD4D-DDE9DE755AD7}"/>
                </c:ext>
              </c:extLst>
            </c:dLbl>
            <c:dLbl>
              <c:idx val="1"/>
              <c:layout>
                <c:manualLayout>
                  <c:x val="-3.7742375226352521E-3"/>
                  <c:y val="4.40161125692621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04-4482-AD4D-DDE9DE755AD7}"/>
                </c:ext>
              </c:extLst>
            </c:dLbl>
            <c:dLbl>
              <c:idx val="2"/>
              <c:layout>
                <c:manualLayout>
                  <c:x val="-4.5763998250218749E-2"/>
                  <c:y val="-8.09838874307378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04-4482-AD4D-DDE9DE755AD7}"/>
                </c:ext>
              </c:extLst>
            </c:dLbl>
            <c:dLbl>
              <c:idx val="3"/>
              <c:layout>
                <c:manualLayout>
                  <c:x val="-3.9303826120572136E-2"/>
                  <c:y val="-3.93172207640711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10020982115607641"/>
                      <c:h val="9.3009259259259264E-2"/>
                    </c:manualLayout>
                  </c15:layout>
                </c:ext>
                <c:ext xmlns:c16="http://schemas.microsoft.com/office/drawing/2014/chart" uri="{C3380CC4-5D6E-409C-BE32-E72D297353CC}">
                  <c16:uniqueId val="{00000003-D304-4482-AD4D-DDE9DE755AD7}"/>
                </c:ext>
              </c:extLst>
            </c:dLbl>
            <c:dLbl>
              <c:idx val="4"/>
              <c:layout>
                <c:manualLayout>
                  <c:x val="-4.8541776027996551E-2"/>
                  <c:y val="-8.56135170603674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04-4482-AD4D-DDE9DE755AD7}"/>
                </c:ext>
              </c:extLst>
            </c:dLbl>
            <c:dLbl>
              <c:idx val="5"/>
              <c:layout>
                <c:manualLayout>
                  <c:x val="-4.5763998250218721E-2"/>
                  <c:y val="-8.56135170603674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04-4482-AD4D-DDE9DE755AD7}"/>
                </c:ext>
              </c:extLst>
            </c:dLbl>
            <c:dLbl>
              <c:idx val="6"/>
              <c:layout>
                <c:manualLayout>
                  <c:x val="-4.5763998250218721E-2"/>
                  <c:y val="-8.56135170603674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04-4482-AD4D-DDE9DE755AD7}"/>
                </c:ext>
              </c:extLst>
            </c:dLbl>
            <c:dLbl>
              <c:idx val="7"/>
              <c:layout>
                <c:manualLayout>
                  <c:x val="-4.85417760279966E-2"/>
                  <c:y val="-8.09838874307378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04-4482-AD4D-DDE9DE755AD7}"/>
                </c:ext>
              </c:extLst>
            </c:dLbl>
            <c:dLbl>
              <c:idx val="8"/>
              <c:layout>
                <c:manualLayout>
                  <c:x val="-1.5260864920954648E-2"/>
                  <c:y val="-0.10413203557888598"/>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10020982115607641"/>
                      <c:h val="9.3009259259259264E-2"/>
                    </c:manualLayout>
                  </c15:layout>
                </c:ext>
                <c:ext xmlns:c16="http://schemas.microsoft.com/office/drawing/2014/chart" uri="{C3380CC4-5D6E-409C-BE32-E72D297353CC}">
                  <c16:uniqueId val="{00000008-D304-4482-AD4D-DDE9DE755AD7}"/>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Bangladesh!$C$2:$C$10</c:f>
              <c:numCache>
                <c:formatCode>General</c:formatCode>
                <c:ptCount val="9"/>
                <c:pt idx="0">
                  <c:v>1983</c:v>
                </c:pt>
                <c:pt idx="1">
                  <c:v>1985</c:v>
                </c:pt>
                <c:pt idx="2">
                  <c:v>1988</c:v>
                </c:pt>
                <c:pt idx="3">
                  <c:v>1991</c:v>
                </c:pt>
                <c:pt idx="4">
                  <c:v>1995</c:v>
                </c:pt>
                <c:pt idx="5">
                  <c:v>2000</c:v>
                </c:pt>
                <c:pt idx="6">
                  <c:v>2005</c:v>
                </c:pt>
                <c:pt idx="7">
                  <c:v>2010</c:v>
                </c:pt>
                <c:pt idx="8">
                  <c:v>2016</c:v>
                </c:pt>
              </c:numCache>
            </c:numRef>
          </c:xVal>
          <c:yVal>
            <c:numRef>
              <c:f>Bangladesh!$D$2:$D$10</c:f>
              <c:numCache>
                <c:formatCode>General</c:formatCode>
                <c:ptCount val="9"/>
                <c:pt idx="0">
                  <c:v>25.9</c:v>
                </c:pt>
                <c:pt idx="1">
                  <c:v>26.9</c:v>
                </c:pt>
                <c:pt idx="2">
                  <c:v>28.8</c:v>
                </c:pt>
                <c:pt idx="3">
                  <c:v>27.6</c:v>
                </c:pt>
                <c:pt idx="4">
                  <c:v>32.9</c:v>
                </c:pt>
                <c:pt idx="5">
                  <c:v>33.4</c:v>
                </c:pt>
                <c:pt idx="6">
                  <c:v>33.200000000000003</c:v>
                </c:pt>
                <c:pt idx="7">
                  <c:v>32.1</c:v>
                </c:pt>
                <c:pt idx="8">
                  <c:v>32.4</c:v>
                </c:pt>
              </c:numCache>
            </c:numRef>
          </c:yVal>
          <c:smooth val="1"/>
          <c:extLst>
            <c:ext xmlns:c16="http://schemas.microsoft.com/office/drawing/2014/chart" uri="{C3380CC4-5D6E-409C-BE32-E72D297353CC}">
              <c16:uniqueId val="{00000009-D304-4482-AD4D-DDE9DE755AD7}"/>
            </c:ext>
          </c:extLst>
        </c:ser>
        <c:dLbls>
          <c:dLblPos val="t"/>
          <c:showLegendKey val="0"/>
          <c:showVal val="1"/>
          <c:showCatName val="0"/>
          <c:showSerName val="0"/>
          <c:showPercent val="0"/>
          <c:showBubbleSize val="0"/>
        </c:dLbls>
        <c:axId val="1541516224"/>
        <c:axId val="1541517312"/>
      </c:scatterChart>
      <c:valAx>
        <c:axId val="1541516224"/>
        <c:scaling>
          <c:orientation val="minMax"/>
          <c:max val="2016"/>
        </c:scaling>
        <c:delete val="0"/>
        <c:axPos val="b"/>
        <c:numFmt formatCode="General" sourceLinked="1"/>
        <c:majorTickMark val="none"/>
        <c:minorTickMark val="none"/>
        <c:tickLblPos val="nextTo"/>
        <c:spPr>
          <a:noFill/>
          <a:ln w="9525" cap="flat" cmpd="sng" algn="ctr">
            <a:solidFill>
              <a:srgbClr val="00B0F0"/>
            </a:solidFill>
            <a:round/>
          </a:ln>
          <a:effectLst/>
        </c:spPr>
        <c:txPr>
          <a:bodyPr rot="-5400000" spcFirstLastPara="1" vertOverflow="ellipsis" wrap="square" anchor="ctr" anchorCtr="1"/>
          <a:lstStyle/>
          <a:p>
            <a:pPr>
              <a:defRPr sz="1400" b="1" i="0" u="none" strike="noStrike" kern="1200" baseline="0">
                <a:solidFill>
                  <a:schemeClr val="tx1"/>
                </a:solidFill>
                <a:latin typeface="+mn-lt"/>
                <a:ea typeface="+mn-ea"/>
                <a:cs typeface="+mn-cs"/>
              </a:defRPr>
            </a:pPr>
            <a:endParaRPr lang="en-US"/>
          </a:p>
        </c:txPr>
        <c:crossAx val="1541517312"/>
        <c:crosses val="autoZero"/>
        <c:crossBetween val="midCat"/>
        <c:majorUnit val="3"/>
      </c:valAx>
      <c:valAx>
        <c:axId val="1541517312"/>
        <c:scaling>
          <c:orientation val="minMax"/>
          <c:min val="23"/>
        </c:scaling>
        <c:delete val="0"/>
        <c:axPos val="l"/>
        <c:numFmt formatCode="#,##0.0" sourceLinked="0"/>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541516224"/>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Sheet1!$B$60</c:f>
              <c:strCache>
                <c:ptCount val="1"/>
                <c:pt idx="0">
                  <c:v>Elderly LCD (Bill BDT)</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Sheet1!$C$59:$E$59</c:f>
              <c:numCache>
                <c:formatCode>General</c:formatCode>
                <c:ptCount val="3"/>
                <c:pt idx="0">
                  <c:v>2010</c:v>
                </c:pt>
                <c:pt idx="1">
                  <c:v>2016</c:v>
                </c:pt>
                <c:pt idx="2">
                  <c:v>2020</c:v>
                </c:pt>
              </c:numCache>
            </c:numRef>
          </c:cat>
          <c:val>
            <c:numRef>
              <c:f>Sheet1!$C$60:$E$60</c:f>
              <c:numCache>
                <c:formatCode>0</c:formatCode>
                <c:ptCount val="3"/>
                <c:pt idx="0">
                  <c:v>209.41720355303892</c:v>
                </c:pt>
                <c:pt idx="1">
                  <c:v>398.2651057885289</c:v>
                </c:pt>
                <c:pt idx="2">
                  <c:v>694.72213560225498</c:v>
                </c:pt>
              </c:numCache>
            </c:numRef>
          </c:val>
          <c:extLst>
            <c:ext xmlns:c16="http://schemas.microsoft.com/office/drawing/2014/chart" uri="{C3380CC4-5D6E-409C-BE32-E72D297353CC}">
              <c16:uniqueId val="{00000000-3796-409C-8EA2-3522A0EB08E4}"/>
            </c:ext>
          </c:extLst>
        </c:ser>
        <c:ser>
          <c:idx val="1"/>
          <c:order val="1"/>
          <c:tx>
            <c:strRef>
              <c:f>Sheet1!$B$61</c:f>
              <c:strCache>
                <c:ptCount val="1"/>
                <c:pt idx="0">
                  <c:v>Child LCD (Bill BDT)</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Sheet1!$C$59:$E$59</c:f>
              <c:numCache>
                <c:formatCode>General</c:formatCode>
                <c:ptCount val="3"/>
                <c:pt idx="0">
                  <c:v>2010</c:v>
                </c:pt>
                <c:pt idx="1">
                  <c:v>2016</c:v>
                </c:pt>
                <c:pt idx="2">
                  <c:v>2020</c:v>
                </c:pt>
              </c:numCache>
            </c:numRef>
          </c:cat>
          <c:val>
            <c:numRef>
              <c:f>Sheet1!$C$61:$E$61</c:f>
              <c:numCache>
                <c:formatCode>#,##0</c:formatCode>
                <c:ptCount val="3"/>
                <c:pt idx="0">
                  <c:v>1763.9829886705938</c:v>
                </c:pt>
                <c:pt idx="1">
                  <c:v>2840.8306824493698</c:v>
                </c:pt>
                <c:pt idx="2">
                  <c:v>4294.2843868590899</c:v>
                </c:pt>
              </c:numCache>
            </c:numRef>
          </c:val>
          <c:extLst>
            <c:ext xmlns:c16="http://schemas.microsoft.com/office/drawing/2014/chart" uri="{C3380CC4-5D6E-409C-BE32-E72D297353CC}">
              <c16:uniqueId val="{00000001-3796-409C-8EA2-3522A0EB08E4}"/>
            </c:ext>
          </c:extLst>
        </c:ser>
        <c:dLbls>
          <c:showLegendKey val="0"/>
          <c:showVal val="0"/>
          <c:showCatName val="0"/>
          <c:showSerName val="0"/>
          <c:showPercent val="0"/>
          <c:showBubbleSize val="0"/>
        </c:dLbls>
        <c:gapWidth val="29"/>
        <c:overlap val="-27"/>
        <c:axId val="480962496"/>
        <c:axId val="480964136"/>
      </c:barChart>
      <c:lineChart>
        <c:grouping val="standard"/>
        <c:varyColors val="0"/>
        <c:ser>
          <c:idx val="3"/>
          <c:order val="3"/>
          <c:tx>
            <c:strRef>
              <c:f>Sheet1!$B$63</c:f>
              <c:strCache>
                <c:ptCount val="1"/>
                <c:pt idx="0">
                  <c:v>Public share (CLCD)%</c:v>
                </c:pt>
              </c:strCache>
            </c:strRef>
          </c:tx>
          <c:spPr>
            <a:ln w="28575" cap="rnd">
              <a:noFill/>
              <a:round/>
            </a:ln>
            <a:effectLst/>
          </c:spPr>
          <c:marker>
            <c:symbol val="circle"/>
            <c:size val="22"/>
            <c:spPr>
              <a:solidFill>
                <a:schemeClr val="accent6"/>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Sheet1!$C$59:$E$59</c:f>
              <c:numCache>
                <c:formatCode>General</c:formatCode>
                <c:ptCount val="3"/>
                <c:pt idx="0">
                  <c:v>2010</c:v>
                </c:pt>
                <c:pt idx="1">
                  <c:v>2016</c:v>
                </c:pt>
                <c:pt idx="2">
                  <c:v>2020</c:v>
                </c:pt>
              </c:numCache>
            </c:numRef>
          </c:cat>
          <c:val>
            <c:numRef>
              <c:f>Sheet1!$C$63:$E$63</c:f>
              <c:numCache>
                <c:formatCode>0.0</c:formatCode>
                <c:ptCount val="3"/>
                <c:pt idx="0">
                  <c:v>7.2189471677370953</c:v>
                </c:pt>
                <c:pt idx="1">
                  <c:v>10.41294019483585</c:v>
                </c:pt>
                <c:pt idx="2">
                  <c:v>10.864445806795821</c:v>
                </c:pt>
              </c:numCache>
            </c:numRef>
          </c:val>
          <c:smooth val="0"/>
          <c:extLst>
            <c:ext xmlns:c16="http://schemas.microsoft.com/office/drawing/2014/chart" uri="{C3380CC4-5D6E-409C-BE32-E72D297353CC}">
              <c16:uniqueId val="{00000002-3796-409C-8EA2-3522A0EB08E4}"/>
            </c:ext>
          </c:extLst>
        </c:ser>
        <c:dLbls>
          <c:showLegendKey val="0"/>
          <c:showVal val="0"/>
          <c:showCatName val="0"/>
          <c:showSerName val="0"/>
          <c:showPercent val="0"/>
          <c:showBubbleSize val="0"/>
        </c:dLbls>
        <c:marker val="1"/>
        <c:smooth val="0"/>
        <c:axId val="480962496"/>
        <c:axId val="480964136"/>
      </c:lineChart>
      <c:lineChart>
        <c:grouping val="standard"/>
        <c:varyColors val="0"/>
        <c:ser>
          <c:idx val="2"/>
          <c:order val="2"/>
          <c:tx>
            <c:strRef>
              <c:f>Sheet1!$B$62</c:f>
              <c:strCache>
                <c:ptCount val="1"/>
                <c:pt idx="0">
                  <c:v>Public share (ELCD) %</c:v>
                </c:pt>
              </c:strCache>
            </c:strRef>
          </c:tx>
          <c:spPr>
            <a:ln w="28575" cap="rnd">
              <a:noFill/>
              <a:round/>
            </a:ln>
            <a:effectLst/>
          </c:spPr>
          <c:marker>
            <c:symbol val="circle"/>
            <c:size val="23"/>
            <c:spPr>
              <a:solidFill>
                <a:schemeClr val="tx2"/>
              </a:solidFill>
              <a:ln w="9525">
                <a:no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Sheet1!$C$59:$E$59</c:f>
              <c:numCache>
                <c:formatCode>General</c:formatCode>
                <c:ptCount val="3"/>
                <c:pt idx="0">
                  <c:v>2010</c:v>
                </c:pt>
                <c:pt idx="1">
                  <c:v>2016</c:v>
                </c:pt>
                <c:pt idx="2">
                  <c:v>2020</c:v>
                </c:pt>
              </c:numCache>
            </c:numRef>
          </c:cat>
          <c:val>
            <c:numRef>
              <c:f>Sheet1!$C$62:$E$62</c:f>
              <c:numCache>
                <c:formatCode>0.0</c:formatCode>
                <c:ptCount val="3"/>
                <c:pt idx="0">
                  <c:v>21.488205952765902</c:v>
                </c:pt>
                <c:pt idx="1">
                  <c:v>31.596918276545761</c:v>
                </c:pt>
                <c:pt idx="2">
                  <c:v>36.921236110843083</c:v>
                </c:pt>
              </c:numCache>
            </c:numRef>
          </c:val>
          <c:smooth val="0"/>
          <c:extLst>
            <c:ext xmlns:c16="http://schemas.microsoft.com/office/drawing/2014/chart" uri="{C3380CC4-5D6E-409C-BE32-E72D297353CC}">
              <c16:uniqueId val="{00000003-3796-409C-8EA2-3522A0EB08E4}"/>
            </c:ext>
          </c:extLst>
        </c:ser>
        <c:dLbls>
          <c:showLegendKey val="0"/>
          <c:showVal val="0"/>
          <c:showCatName val="0"/>
          <c:showSerName val="0"/>
          <c:showPercent val="0"/>
          <c:showBubbleSize val="0"/>
        </c:dLbls>
        <c:marker val="1"/>
        <c:smooth val="0"/>
        <c:axId val="484395904"/>
        <c:axId val="484394920"/>
      </c:lineChart>
      <c:catAx>
        <c:axId val="480962496"/>
        <c:scaling>
          <c:orientation val="minMax"/>
        </c:scaling>
        <c:delete val="0"/>
        <c:axPos val="b"/>
        <c:majorGridlines>
          <c:spPr>
            <a:ln w="9525" cap="flat" cmpd="sng" algn="ctr">
              <a:solidFill>
                <a:srgbClr val="00B0F0"/>
              </a:solidFill>
              <a:round/>
            </a:ln>
            <a:effectLst/>
          </c:spPr>
        </c:majorGridlines>
        <c:numFmt formatCode="General" sourceLinked="1"/>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0964136"/>
        <c:crosses val="autoZero"/>
        <c:auto val="1"/>
        <c:lblAlgn val="ctr"/>
        <c:lblOffset val="100"/>
        <c:noMultiLvlLbl val="0"/>
      </c:catAx>
      <c:valAx>
        <c:axId val="48096413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dirty="0"/>
                  <a:t>Billion</a:t>
                </a:r>
                <a:r>
                  <a:rPr lang="en-US" baseline="0" dirty="0"/>
                  <a:t> BDT</a:t>
                </a:r>
                <a:endParaRPr lang="en-US" dirty="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0962496"/>
        <c:crosses val="autoZero"/>
        <c:crossBetween val="between"/>
      </c:valAx>
      <c:valAx>
        <c:axId val="484394920"/>
        <c:scaling>
          <c:orientation val="minMax"/>
        </c:scaling>
        <c:delete val="0"/>
        <c:axPos val="r"/>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dirty="0"/>
                  <a: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4395904"/>
        <c:crosses val="max"/>
        <c:crossBetween val="between"/>
      </c:valAx>
      <c:catAx>
        <c:axId val="484395904"/>
        <c:scaling>
          <c:orientation val="minMax"/>
        </c:scaling>
        <c:delete val="1"/>
        <c:axPos val="b"/>
        <c:numFmt formatCode="General" sourceLinked="1"/>
        <c:majorTickMark val="out"/>
        <c:minorTickMark val="none"/>
        <c:tickLblPos val="nextTo"/>
        <c:crossAx val="4843949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spc="0" baseline="0">
                <a:solidFill>
                  <a:sysClr val="windowText" lastClr="000000"/>
                </a:solidFill>
                <a:latin typeface="+mn-lt"/>
                <a:ea typeface="+mn-ea"/>
                <a:cs typeface="+mn-cs"/>
              </a:defRPr>
            </a:pPr>
            <a:r>
              <a:rPr lang="en-US" dirty="0"/>
              <a:t>Child LCD Increased</a:t>
            </a:r>
          </a:p>
        </c:rich>
      </c:tx>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 (2)'!$C$53</c:f>
              <c:strCache>
                <c:ptCount val="1"/>
                <c:pt idx="0">
                  <c:v>LCD (Billion BDT)</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(2)'!$D$52:$E$52</c:f>
              <c:strCache>
                <c:ptCount val="2"/>
                <c:pt idx="0">
                  <c:v>Pre-COVID 19</c:v>
                </c:pt>
                <c:pt idx="1">
                  <c:v>Post-COVID 19</c:v>
                </c:pt>
              </c:strCache>
            </c:strRef>
          </c:cat>
          <c:val>
            <c:numRef>
              <c:f>'Sheet1 (2)'!$D$53:$E$53</c:f>
              <c:numCache>
                <c:formatCode>#,##0</c:formatCode>
                <c:ptCount val="2"/>
                <c:pt idx="0">
                  <c:v>4294.2843868590899</c:v>
                </c:pt>
                <c:pt idx="1">
                  <c:v>4818.1870820558997</c:v>
                </c:pt>
              </c:numCache>
            </c:numRef>
          </c:val>
          <c:extLst>
            <c:ext xmlns:c16="http://schemas.microsoft.com/office/drawing/2014/chart" uri="{C3380CC4-5D6E-409C-BE32-E72D297353CC}">
              <c16:uniqueId val="{00000000-26FC-45FE-B5A1-E46C50B81641}"/>
            </c:ext>
          </c:extLst>
        </c:ser>
        <c:dLbls>
          <c:showLegendKey val="0"/>
          <c:showVal val="0"/>
          <c:showCatName val="0"/>
          <c:showSerName val="0"/>
          <c:showPercent val="0"/>
          <c:showBubbleSize val="0"/>
        </c:dLbls>
        <c:gapWidth val="79"/>
        <c:overlap val="-27"/>
        <c:axId val="485993040"/>
        <c:axId val="485994680"/>
      </c:barChart>
      <c:lineChart>
        <c:grouping val="standard"/>
        <c:varyColors val="0"/>
        <c:ser>
          <c:idx val="1"/>
          <c:order val="1"/>
          <c:tx>
            <c:strRef>
              <c:f>'Sheet1 (2)'!$C$54</c:f>
              <c:strCache>
                <c:ptCount val="1"/>
                <c:pt idx="0">
                  <c:v>Pubic transfer share (%)</c:v>
                </c:pt>
              </c:strCache>
            </c:strRef>
          </c:tx>
          <c:spPr>
            <a:ln w="28575" cap="rnd">
              <a:noFill/>
              <a:round/>
            </a:ln>
            <a:effectLst/>
          </c:spPr>
          <c:marker>
            <c:symbol val="circle"/>
            <c:size val="23"/>
            <c:spPr>
              <a:solidFill>
                <a:srgbClr val="00B0F0"/>
              </a:solidFill>
              <a:ln w="9525">
                <a:noFill/>
              </a:ln>
              <a:effectLst/>
            </c:spPr>
          </c:marker>
          <c:dLbls>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(2)'!$D$52:$E$52</c:f>
              <c:strCache>
                <c:ptCount val="2"/>
                <c:pt idx="0">
                  <c:v>Pre-COVID 19</c:v>
                </c:pt>
                <c:pt idx="1">
                  <c:v>Post-COVID 19</c:v>
                </c:pt>
              </c:strCache>
            </c:strRef>
          </c:cat>
          <c:val>
            <c:numRef>
              <c:f>'Sheet1 (2)'!$D$54:$E$54</c:f>
              <c:numCache>
                <c:formatCode>0.0</c:formatCode>
                <c:ptCount val="2"/>
                <c:pt idx="0">
                  <c:v>10.864445806795821</c:v>
                </c:pt>
                <c:pt idx="1">
                  <c:v>9.683106779675418</c:v>
                </c:pt>
              </c:numCache>
            </c:numRef>
          </c:val>
          <c:smooth val="0"/>
          <c:extLst>
            <c:ext xmlns:c16="http://schemas.microsoft.com/office/drawing/2014/chart" uri="{C3380CC4-5D6E-409C-BE32-E72D297353CC}">
              <c16:uniqueId val="{00000001-26FC-45FE-B5A1-E46C50B81641}"/>
            </c:ext>
          </c:extLst>
        </c:ser>
        <c:dLbls>
          <c:showLegendKey val="0"/>
          <c:showVal val="0"/>
          <c:showCatName val="0"/>
          <c:showSerName val="0"/>
          <c:showPercent val="0"/>
          <c:showBubbleSize val="0"/>
        </c:dLbls>
        <c:marker val="1"/>
        <c:smooth val="0"/>
        <c:axId val="485972048"/>
        <c:axId val="485959584"/>
      </c:lineChart>
      <c:catAx>
        <c:axId val="485993040"/>
        <c:scaling>
          <c:orientation val="minMax"/>
        </c:scaling>
        <c:delete val="0"/>
        <c:axPos val="b"/>
        <c:numFmt formatCode="General" sourceLinked="1"/>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94680"/>
        <c:crosses val="autoZero"/>
        <c:auto val="1"/>
        <c:lblAlgn val="ctr"/>
        <c:lblOffset val="100"/>
        <c:noMultiLvlLbl val="0"/>
      </c:catAx>
      <c:valAx>
        <c:axId val="4859946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r>
                  <a:rPr lang="en-US"/>
                  <a:t>Billion BDT</a:t>
                </a:r>
              </a:p>
            </c:rich>
          </c:tx>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93040"/>
        <c:crosses val="autoZero"/>
        <c:crossBetween val="between"/>
      </c:valAx>
      <c:valAx>
        <c:axId val="485959584"/>
        <c:scaling>
          <c:orientation val="minMax"/>
        </c:scaling>
        <c:delete val="0"/>
        <c:axPos val="r"/>
        <c:title>
          <c:tx>
            <c:rich>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72048"/>
        <c:crosses val="max"/>
        <c:crossBetween val="between"/>
      </c:valAx>
      <c:catAx>
        <c:axId val="485972048"/>
        <c:scaling>
          <c:orientation val="minMax"/>
        </c:scaling>
        <c:delete val="1"/>
        <c:axPos val="b"/>
        <c:numFmt formatCode="General" sourceLinked="1"/>
        <c:majorTickMark val="out"/>
        <c:minorTickMark val="none"/>
        <c:tickLblPos val="nextTo"/>
        <c:crossAx val="48595958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spc="0" baseline="0">
                <a:solidFill>
                  <a:sysClr val="windowText" lastClr="000000"/>
                </a:solidFill>
                <a:latin typeface="+mn-lt"/>
                <a:ea typeface="+mn-ea"/>
                <a:cs typeface="+mn-cs"/>
              </a:defRPr>
            </a:pPr>
            <a:r>
              <a:rPr lang="en-US" dirty="0"/>
              <a:t>Elderly LCD Widened</a:t>
            </a:r>
          </a:p>
        </c:rich>
      </c:tx>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7265546133656371"/>
          <c:y val="0.15734126984126984"/>
          <c:w val="0.47635061242344706"/>
          <c:h val="0.61560469003874507"/>
        </c:manualLayout>
      </c:layout>
      <c:barChart>
        <c:barDir val="col"/>
        <c:grouping val="clustered"/>
        <c:varyColors val="0"/>
        <c:ser>
          <c:idx val="0"/>
          <c:order val="0"/>
          <c:tx>
            <c:strRef>
              <c:f>Sheet1!$C$53</c:f>
              <c:strCache>
                <c:ptCount val="1"/>
                <c:pt idx="0">
                  <c:v>LCD (Billion BDT)</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Sheet1!$D$52:$E$52</c:f>
              <c:strCache>
                <c:ptCount val="2"/>
                <c:pt idx="0">
                  <c:v>Pre-COVID 19</c:v>
                </c:pt>
                <c:pt idx="1">
                  <c:v>Post-COVID 19</c:v>
                </c:pt>
              </c:strCache>
            </c:strRef>
          </c:cat>
          <c:val>
            <c:numRef>
              <c:f>Sheet1!$D$53:$E$53</c:f>
              <c:numCache>
                <c:formatCode>0.00</c:formatCode>
                <c:ptCount val="2"/>
                <c:pt idx="0" formatCode="0.0">
                  <c:v>694.72213560225498</c:v>
                </c:pt>
                <c:pt idx="1">
                  <c:v>779.47823614573019</c:v>
                </c:pt>
              </c:numCache>
            </c:numRef>
          </c:val>
          <c:extLst>
            <c:ext xmlns:c16="http://schemas.microsoft.com/office/drawing/2014/chart" uri="{C3380CC4-5D6E-409C-BE32-E72D297353CC}">
              <c16:uniqueId val="{00000000-DE25-4385-AE36-DC14AD65EA01}"/>
            </c:ext>
          </c:extLst>
        </c:ser>
        <c:dLbls>
          <c:showLegendKey val="0"/>
          <c:showVal val="0"/>
          <c:showCatName val="0"/>
          <c:showSerName val="0"/>
          <c:showPercent val="0"/>
          <c:showBubbleSize val="0"/>
        </c:dLbls>
        <c:gapWidth val="69"/>
        <c:overlap val="-27"/>
        <c:axId val="485993040"/>
        <c:axId val="485994680"/>
      </c:barChart>
      <c:lineChart>
        <c:grouping val="standard"/>
        <c:varyColors val="0"/>
        <c:ser>
          <c:idx val="1"/>
          <c:order val="1"/>
          <c:tx>
            <c:strRef>
              <c:f>Sheet1!$C$54</c:f>
              <c:strCache>
                <c:ptCount val="1"/>
                <c:pt idx="0">
                  <c:v>Pubic transfer share (%)</c:v>
                </c:pt>
              </c:strCache>
            </c:strRef>
          </c:tx>
          <c:spPr>
            <a:ln w="28575" cap="rnd">
              <a:noFill/>
              <a:round/>
            </a:ln>
            <a:effectLst/>
          </c:spPr>
          <c:marker>
            <c:symbol val="circle"/>
            <c:size val="23"/>
            <c:spPr>
              <a:solidFill>
                <a:srgbClr val="00B0F0"/>
              </a:solidFill>
              <a:ln w="9525">
                <a:noFill/>
              </a:ln>
              <a:effectLst/>
            </c:spPr>
          </c:marker>
          <c:dLbls>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Sheet1!$D$52:$E$52</c:f>
              <c:strCache>
                <c:ptCount val="2"/>
                <c:pt idx="0">
                  <c:v>Pre-COVID 19</c:v>
                </c:pt>
                <c:pt idx="1">
                  <c:v>Post-COVID 19</c:v>
                </c:pt>
              </c:strCache>
            </c:strRef>
          </c:cat>
          <c:val>
            <c:numRef>
              <c:f>Sheet1!$D$54:$E$54</c:f>
              <c:numCache>
                <c:formatCode>0.0</c:formatCode>
                <c:ptCount val="2"/>
                <c:pt idx="0">
                  <c:v>36.921236110843083</c:v>
                </c:pt>
                <c:pt idx="1">
                  <c:v>32.906627549771009</c:v>
                </c:pt>
              </c:numCache>
            </c:numRef>
          </c:val>
          <c:smooth val="0"/>
          <c:extLst>
            <c:ext xmlns:c16="http://schemas.microsoft.com/office/drawing/2014/chart" uri="{C3380CC4-5D6E-409C-BE32-E72D297353CC}">
              <c16:uniqueId val="{00000001-DE25-4385-AE36-DC14AD65EA01}"/>
            </c:ext>
          </c:extLst>
        </c:ser>
        <c:dLbls>
          <c:showLegendKey val="0"/>
          <c:showVal val="0"/>
          <c:showCatName val="0"/>
          <c:showSerName val="0"/>
          <c:showPercent val="0"/>
          <c:showBubbleSize val="0"/>
        </c:dLbls>
        <c:marker val="1"/>
        <c:smooth val="0"/>
        <c:axId val="485972048"/>
        <c:axId val="485959584"/>
      </c:lineChart>
      <c:catAx>
        <c:axId val="485993040"/>
        <c:scaling>
          <c:orientation val="minMax"/>
        </c:scaling>
        <c:delete val="0"/>
        <c:axPos val="b"/>
        <c:numFmt formatCode="General" sourceLinked="1"/>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94680"/>
        <c:crosses val="autoZero"/>
        <c:auto val="1"/>
        <c:lblAlgn val="ctr"/>
        <c:lblOffset val="100"/>
        <c:noMultiLvlLbl val="0"/>
      </c:catAx>
      <c:valAx>
        <c:axId val="4859946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r>
                  <a:rPr lang="en-US"/>
                  <a:t>Billion BDT</a:t>
                </a:r>
              </a:p>
            </c:rich>
          </c:tx>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93040"/>
        <c:crosses val="autoZero"/>
        <c:crossBetween val="between"/>
      </c:valAx>
      <c:valAx>
        <c:axId val="485959584"/>
        <c:scaling>
          <c:orientation val="minMax"/>
          <c:min val="29"/>
        </c:scaling>
        <c:delete val="0"/>
        <c:axPos val="r"/>
        <c:title>
          <c:tx>
            <c:rich>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485972048"/>
        <c:crosses val="max"/>
        <c:crossBetween val="between"/>
      </c:valAx>
      <c:catAx>
        <c:axId val="485972048"/>
        <c:scaling>
          <c:orientation val="minMax"/>
        </c:scaling>
        <c:delete val="1"/>
        <c:axPos val="b"/>
        <c:numFmt formatCode="General" sourceLinked="1"/>
        <c:majorTickMark val="out"/>
        <c:minorTickMark val="none"/>
        <c:tickLblPos val="nextTo"/>
        <c:crossAx val="485959584"/>
        <c:crosses val="autoZero"/>
        <c:auto val="1"/>
        <c:lblAlgn val="ctr"/>
        <c:lblOffset val="100"/>
        <c:noMultiLvlLbl val="0"/>
      </c:catAx>
      <c:spPr>
        <a:noFill/>
        <a:ln>
          <a:noFill/>
        </a:ln>
        <a:effectLst/>
      </c:spPr>
    </c:plotArea>
    <c:legend>
      <c:legendPos val="b"/>
      <c:layout>
        <c:manualLayout>
          <c:xMode val="edge"/>
          <c:yMode val="edge"/>
          <c:x val="6.0683760683760683E-2"/>
          <c:y val="0.89748351768528933"/>
          <c:w val="0.9"/>
          <c:h val="7.7714895013123356E-2"/>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 (4)'!$AF$1</c:f>
              <c:strCache>
                <c:ptCount val="1"/>
                <c:pt idx="0">
                  <c:v>Pre_Covid 19 Y</c:v>
                </c:pt>
              </c:strCache>
            </c:strRef>
          </c:tx>
          <c:spPr>
            <a:ln w="31750" cap="rnd">
              <a:solidFill>
                <a:srgbClr val="002060"/>
              </a:solidFill>
              <a:round/>
            </a:ln>
            <a:effectLst/>
          </c:spPr>
          <c:marker>
            <c:symbol val="none"/>
          </c:marker>
          <c:cat>
            <c:strRef>
              <c:f>'Sheet1 (4)'!$AE$2:$AE$21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(4)'!$AF$2:$AF$21</c:f>
              <c:numCache>
                <c:formatCode>0</c:formatCode>
                <c:ptCount val="20"/>
                <c:pt idx="0">
                  <c:v>0</c:v>
                </c:pt>
                <c:pt idx="1">
                  <c:v>0</c:v>
                </c:pt>
                <c:pt idx="2">
                  <c:v>7541.6929790819495</c:v>
                </c:pt>
                <c:pt idx="3">
                  <c:v>36901.396545507247</c:v>
                </c:pt>
                <c:pt idx="4">
                  <c:v>72519.057806078155</c:v>
                </c:pt>
                <c:pt idx="5">
                  <c:v>103215.12835898799</c:v>
                </c:pt>
                <c:pt idx="6">
                  <c:v>125129.2232399925</c:v>
                </c:pt>
                <c:pt idx="7">
                  <c:v>134963.80751668435</c:v>
                </c:pt>
                <c:pt idx="8">
                  <c:v>140389.28725348946</c:v>
                </c:pt>
                <c:pt idx="9">
                  <c:v>141726.01285066211</c:v>
                </c:pt>
                <c:pt idx="10">
                  <c:v>131466.85181161508</c:v>
                </c:pt>
                <c:pt idx="11">
                  <c:v>102102.82861152517</c:v>
                </c:pt>
                <c:pt idx="12">
                  <c:v>67841.525678006219</c:v>
                </c:pt>
                <c:pt idx="13">
                  <c:v>45003.069051294049</c:v>
                </c:pt>
                <c:pt idx="14">
                  <c:v>29583.151097945072</c:v>
                </c:pt>
                <c:pt idx="15">
                  <c:v>17465.859378764733</c:v>
                </c:pt>
                <c:pt idx="16">
                  <c:v>5517.147210077459</c:v>
                </c:pt>
                <c:pt idx="17">
                  <c:v>211.45404602700589</c:v>
                </c:pt>
                <c:pt idx="18">
                  <c:v>0</c:v>
                </c:pt>
                <c:pt idx="19">
                  <c:v>0</c:v>
                </c:pt>
              </c:numCache>
            </c:numRef>
          </c:val>
          <c:smooth val="0"/>
          <c:extLst>
            <c:ext xmlns:c16="http://schemas.microsoft.com/office/drawing/2014/chart" uri="{C3380CC4-5D6E-409C-BE32-E72D297353CC}">
              <c16:uniqueId val="{00000000-F634-4B17-9EB7-CA416ABEC571}"/>
            </c:ext>
          </c:extLst>
        </c:ser>
        <c:ser>
          <c:idx val="1"/>
          <c:order val="1"/>
          <c:tx>
            <c:strRef>
              <c:f>'Sheet1 (4)'!$AG$1</c:f>
              <c:strCache>
                <c:ptCount val="1"/>
                <c:pt idx="0">
                  <c:v>Pre_Covid 19 C</c:v>
                </c:pt>
              </c:strCache>
            </c:strRef>
          </c:tx>
          <c:spPr>
            <a:ln w="31750" cap="rnd">
              <a:solidFill>
                <a:srgbClr val="C00000"/>
              </a:solidFill>
              <a:round/>
            </a:ln>
            <a:effectLst/>
          </c:spPr>
          <c:marker>
            <c:symbol val="none"/>
          </c:marker>
          <c:cat>
            <c:strRef>
              <c:f>'Sheet1 (4)'!$AE$2:$AE$21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(4)'!$AG$2:$AG$21</c:f>
              <c:numCache>
                <c:formatCode>0</c:formatCode>
                <c:ptCount val="20"/>
                <c:pt idx="0">
                  <c:v>30050.979947321983</c:v>
                </c:pt>
                <c:pt idx="1">
                  <c:v>43001.541381392228</c:v>
                </c:pt>
                <c:pt idx="2">
                  <c:v>57003.279039797642</c:v>
                </c:pt>
                <c:pt idx="3">
                  <c:v>68695.138280042462</c:v>
                </c:pt>
                <c:pt idx="4">
                  <c:v>72307.569232196969</c:v>
                </c:pt>
                <c:pt idx="5">
                  <c:v>71912.250032308963</c:v>
                </c:pt>
                <c:pt idx="6">
                  <c:v>72211.57666253674</c:v>
                </c:pt>
                <c:pt idx="7">
                  <c:v>73010.081037844386</c:v>
                </c:pt>
                <c:pt idx="8">
                  <c:v>74105.825532692368</c:v>
                </c:pt>
                <c:pt idx="9">
                  <c:v>75735.70158437833</c:v>
                </c:pt>
                <c:pt idx="10">
                  <c:v>76799.981322988198</c:v>
                </c:pt>
                <c:pt idx="11">
                  <c:v>75800.591912465563</c:v>
                </c:pt>
                <c:pt idx="12">
                  <c:v>73793.436161734615</c:v>
                </c:pt>
                <c:pt idx="13">
                  <c:v>71963.702919484043</c:v>
                </c:pt>
                <c:pt idx="14">
                  <c:v>70400.323401938585</c:v>
                </c:pt>
                <c:pt idx="15">
                  <c:v>68946.429470656018</c:v>
                </c:pt>
                <c:pt idx="16">
                  <c:v>67703.442714025907</c:v>
                </c:pt>
                <c:pt idx="17">
                  <c:v>66611.60686531401</c:v>
                </c:pt>
                <c:pt idx="18">
                  <c:v>65616.982997975021</c:v>
                </c:pt>
                <c:pt idx="19">
                  <c:v>64274.865646326391</c:v>
                </c:pt>
              </c:numCache>
            </c:numRef>
          </c:val>
          <c:smooth val="0"/>
          <c:extLst>
            <c:ext xmlns:c16="http://schemas.microsoft.com/office/drawing/2014/chart" uri="{C3380CC4-5D6E-409C-BE32-E72D297353CC}">
              <c16:uniqueId val="{00000001-F634-4B17-9EB7-CA416ABEC571}"/>
            </c:ext>
          </c:extLst>
        </c:ser>
        <c:ser>
          <c:idx val="2"/>
          <c:order val="2"/>
          <c:tx>
            <c:strRef>
              <c:f>'Sheet1 (4)'!$AH$1</c:f>
              <c:strCache>
                <c:ptCount val="1"/>
                <c:pt idx="0">
                  <c:v>Post_Covid 19 Y</c:v>
                </c:pt>
              </c:strCache>
            </c:strRef>
          </c:tx>
          <c:spPr>
            <a:ln w="31750" cap="rnd">
              <a:solidFill>
                <a:srgbClr val="002060"/>
              </a:solidFill>
              <a:prstDash val="dash"/>
              <a:round/>
            </a:ln>
            <a:effectLst/>
          </c:spPr>
          <c:marker>
            <c:symbol val="none"/>
          </c:marker>
          <c:cat>
            <c:strRef>
              <c:f>'Sheet1 (4)'!$AE$2:$AE$21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(4)'!$AH$2:$AH$21</c:f>
              <c:numCache>
                <c:formatCode>0</c:formatCode>
                <c:ptCount val="20"/>
                <c:pt idx="0">
                  <c:v>0</c:v>
                </c:pt>
                <c:pt idx="1">
                  <c:v>0</c:v>
                </c:pt>
                <c:pt idx="2">
                  <c:v>6580.8812935469095</c:v>
                </c:pt>
                <c:pt idx="3">
                  <c:v>32200.158625609623</c:v>
                </c:pt>
                <c:pt idx="4">
                  <c:v>63280.129841583803</c:v>
                </c:pt>
                <c:pt idx="5">
                  <c:v>90065.521006052921</c:v>
                </c:pt>
                <c:pt idx="6">
                  <c:v>109187.76019921746</c:v>
                </c:pt>
                <c:pt idx="7">
                  <c:v>117769.41843905876</c:v>
                </c:pt>
                <c:pt idx="8">
                  <c:v>122503.6920573949</c:v>
                </c:pt>
                <c:pt idx="9">
                  <c:v>123670.11881348776</c:v>
                </c:pt>
                <c:pt idx="10">
                  <c:v>114717.97489081533</c:v>
                </c:pt>
                <c:pt idx="11">
                  <c:v>89094.928246416865</c:v>
                </c:pt>
                <c:pt idx="12">
                  <c:v>59198.515306628229</c:v>
                </c:pt>
                <c:pt idx="13">
                  <c:v>39503.694013225919</c:v>
                </c:pt>
                <c:pt idx="14">
                  <c:v>25968.090033776185</c:v>
                </c:pt>
                <c:pt idx="15">
                  <c:v>15331.531362679683</c:v>
                </c:pt>
                <c:pt idx="16">
                  <c:v>4842.9518210059932</c:v>
                </c:pt>
                <c:pt idx="17">
                  <c:v>185.61436160250577</c:v>
                </c:pt>
                <c:pt idx="18">
                  <c:v>0</c:v>
                </c:pt>
                <c:pt idx="19">
                  <c:v>0</c:v>
                </c:pt>
              </c:numCache>
            </c:numRef>
          </c:val>
          <c:smooth val="0"/>
          <c:extLst>
            <c:ext xmlns:c16="http://schemas.microsoft.com/office/drawing/2014/chart" uri="{C3380CC4-5D6E-409C-BE32-E72D297353CC}">
              <c16:uniqueId val="{00000002-F634-4B17-9EB7-CA416ABEC571}"/>
            </c:ext>
          </c:extLst>
        </c:ser>
        <c:ser>
          <c:idx val="3"/>
          <c:order val="3"/>
          <c:tx>
            <c:strRef>
              <c:f>'Sheet1 (4)'!$AI$1</c:f>
              <c:strCache>
                <c:ptCount val="1"/>
                <c:pt idx="0">
                  <c:v>Post_Covid 19 C</c:v>
                </c:pt>
              </c:strCache>
            </c:strRef>
          </c:tx>
          <c:spPr>
            <a:ln w="31750" cap="rnd">
              <a:solidFill>
                <a:srgbClr val="C00000"/>
              </a:solidFill>
              <a:prstDash val="dash"/>
              <a:round/>
            </a:ln>
            <a:effectLst/>
          </c:spPr>
          <c:marker>
            <c:symbol val="none"/>
          </c:marker>
          <c:cat>
            <c:strRef>
              <c:f>'Sheet1 (4)'!$AE$2:$AE$21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(4)'!$AI$2:$AI$21</c:f>
              <c:numCache>
                <c:formatCode>0</c:formatCode>
                <c:ptCount val="20"/>
                <c:pt idx="0">
                  <c:v>26144.352554170124</c:v>
                </c:pt>
                <c:pt idx="1">
                  <c:v>36981.325587997315</c:v>
                </c:pt>
                <c:pt idx="2">
                  <c:v>48452.787183827997</c:v>
                </c:pt>
                <c:pt idx="3">
                  <c:v>58390.867538036087</c:v>
                </c:pt>
                <c:pt idx="4">
                  <c:v>61461.433847367422</c:v>
                </c:pt>
                <c:pt idx="5">
                  <c:v>61125.412527462613</c:v>
                </c:pt>
                <c:pt idx="6">
                  <c:v>61379.84016315623</c:v>
                </c:pt>
                <c:pt idx="7">
                  <c:v>62058.568882167725</c:v>
                </c:pt>
                <c:pt idx="8">
                  <c:v>62989.951702788509</c:v>
                </c:pt>
                <c:pt idx="9">
                  <c:v>64375.346346721577</c:v>
                </c:pt>
                <c:pt idx="10">
                  <c:v>65279.984124539966</c:v>
                </c:pt>
                <c:pt idx="11">
                  <c:v>64430.503125595729</c:v>
                </c:pt>
                <c:pt idx="12">
                  <c:v>62724.420737474422</c:v>
                </c:pt>
                <c:pt idx="13">
                  <c:v>61169.147481561435</c:v>
                </c:pt>
                <c:pt idx="14">
                  <c:v>59840.274891647794</c:v>
                </c:pt>
                <c:pt idx="15">
                  <c:v>58604.46505005761</c:v>
                </c:pt>
                <c:pt idx="16">
                  <c:v>57547.926306922018</c:v>
                </c:pt>
                <c:pt idx="17">
                  <c:v>56619.86583551691</c:v>
                </c:pt>
                <c:pt idx="18">
                  <c:v>52493.586398380023</c:v>
                </c:pt>
                <c:pt idx="19">
                  <c:v>51419.892517061118</c:v>
                </c:pt>
              </c:numCache>
            </c:numRef>
          </c:val>
          <c:smooth val="0"/>
          <c:extLst>
            <c:ext xmlns:c16="http://schemas.microsoft.com/office/drawing/2014/chart" uri="{C3380CC4-5D6E-409C-BE32-E72D297353CC}">
              <c16:uniqueId val="{00000003-F634-4B17-9EB7-CA416ABEC571}"/>
            </c:ext>
          </c:extLst>
        </c:ser>
        <c:dLbls>
          <c:showLegendKey val="0"/>
          <c:showVal val="0"/>
          <c:showCatName val="0"/>
          <c:showSerName val="0"/>
          <c:showPercent val="0"/>
          <c:showBubbleSize val="0"/>
        </c:dLbls>
        <c:smooth val="0"/>
        <c:axId val="157590312"/>
        <c:axId val="157582768"/>
      </c:lineChart>
      <c:catAx>
        <c:axId val="157590312"/>
        <c:scaling>
          <c:orientation val="minMax"/>
        </c:scaling>
        <c:delete val="0"/>
        <c:axPos val="b"/>
        <c:numFmt formatCode="General" sourceLinked="1"/>
        <c:majorTickMark val="none"/>
        <c:minorTickMark val="none"/>
        <c:tickLblPos val="nextTo"/>
        <c:spPr>
          <a:noFill/>
          <a:ln w="15875" cap="flat" cmpd="sng" algn="ctr">
            <a:solidFill>
              <a:srgbClr val="C00000"/>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157582768"/>
        <c:crosses val="autoZero"/>
        <c:auto val="1"/>
        <c:lblAlgn val="ctr"/>
        <c:lblOffset val="100"/>
        <c:noMultiLvlLbl val="0"/>
      </c:catAx>
      <c:valAx>
        <c:axId val="15758276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a:t>Per Capita (BDT)</a:t>
                </a:r>
              </a:p>
            </c:rich>
          </c:tx>
          <c:layout>
            <c:manualLayout>
              <c:xMode val="edge"/>
              <c:yMode val="edge"/>
              <c:x val="7.1225071225071226E-3"/>
              <c:y val="0.25176970066241722"/>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157590312"/>
        <c:crosses val="autoZero"/>
        <c:crossBetween val="between"/>
      </c:valAx>
      <c:spPr>
        <a:noFill/>
        <a:ln>
          <a:noFill/>
        </a:ln>
        <a:effectLst/>
      </c:spPr>
    </c:plotArea>
    <c:legend>
      <c:legendPos val="b"/>
      <c:layout>
        <c:manualLayout>
          <c:xMode val="edge"/>
          <c:yMode val="edge"/>
          <c:x val="0.1111817753550037"/>
          <c:y val="0.85490954255718032"/>
          <c:w val="0.71353388518742844"/>
          <c:h val="0.11532855268091487"/>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b="1">
          <a:solidFill>
            <a:sysClr val="windowText" lastClr="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 (4)'!$AS$1</c:f>
              <c:strCache>
                <c:ptCount val="1"/>
                <c:pt idx="0">
                  <c:v>Pre-COVID 19</c:v>
                </c:pt>
              </c:strCache>
            </c:strRef>
          </c:tx>
          <c:spPr>
            <a:ln w="31750" cap="rnd">
              <a:solidFill>
                <a:srgbClr val="00B050"/>
              </a:solidFill>
              <a:prstDash val="dash"/>
              <a:round/>
            </a:ln>
            <a:effectLst/>
          </c:spPr>
          <c:marker>
            <c:symbol val="none"/>
          </c:marker>
          <c:cat>
            <c:strRef>
              <c:f>'Sheet1 (4)'!$AR$2:$AR$21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(4)'!$AS$2:$AS$21</c:f>
              <c:numCache>
                <c:formatCode>0.0</c:formatCode>
                <c:ptCount val="20"/>
                <c:pt idx="0">
                  <c:v>100</c:v>
                </c:pt>
                <c:pt idx="1">
                  <c:v>100</c:v>
                </c:pt>
                <c:pt idx="2">
                  <c:v>86.769720784278732</c:v>
                </c:pt>
                <c:pt idx="3">
                  <c:v>46.282375333353158</c:v>
                </c:pt>
                <c:pt idx="4">
                  <c:v>-0.29248469576130504</c:v>
                </c:pt>
                <c:pt idx="5">
                  <c:v>-43.529271177880226</c:v>
                </c:pt>
                <c:pt idx="6">
                  <c:v>-73.281389249750802</c:v>
                </c:pt>
                <c:pt idx="7">
                  <c:v>-84.85640010004451</c:v>
                </c:pt>
                <c:pt idx="8">
                  <c:v>-89.444333484356932</c:v>
                </c:pt>
                <c:pt idx="9">
                  <c:v>-87.132369392211857</c:v>
                </c:pt>
                <c:pt idx="10">
                  <c:v>-71.180838259219328</c:v>
                </c:pt>
                <c:pt idx="11">
                  <c:v>-34.699249749175308</c:v>
                </c:pt>
                <c:pt idx="12">
                  <c:v>8.0656367196175403</c:v>
                </c:pt>
                <c:pt idx="13">
                  <c:v>37.464211504450603</c:v>
                </c:pt>
                <c:pt idx="14">
                  <c:v>57.978671590689814</c:v>
                </c:pt>
                <c:pt idx="15">
                  <c:v>74.667492554928742</c:v>
                </c:pt>
                <c:pt idx="16">
                  <c:v>91.851009359477544</c:v>
                </c:pt>
                <c:pt idx="17">
                  <c:v>99.682556755529774</c:v>
                </c:pt>
                <c:pt idx="18">
                  <c:v>100</c:v>
                </c:pt>
                <c:pt idx="19">
                  <c:v>100</c:v>
                </c:pt>
              </c:numCache>
            </c:numRef>
          </c:val>
          <c:smooth val="0"/>
          <c:extLst>
            <c:ext xmlns:c16="http://schemas.microsoft.com/office/drawing/2014/chart" uri="{C3380CC4-5D6E-409C-BE32-E72D297353CC}">
              <c16:uniqueId val="{00000000-88AC-45C7-93F2-1E711E428516}"/>
            </c:ext>
          </c:extLst>
        </c:ser>
        <c:ser>
          <c:idx val="1"/>
          <c:order val="1"/>
          <c:tx>
            <c:strRef>
              <c:f>'Sheet1 (4)'!$AT$1</c:f>
              <c:strCache>
                <c:ptCount val="1"/>
                <c:pt idx="0">
                  <c:v>Post-COVID 19</c:v>
                </c:pt>
              </c:strCache>
            </c:strRef>
          </c:tx>
          <c:spPr>
            <a:ln w="28575" cap="rnd">
              <a:solidFill>
                <a:srgbClr val="00B050"/>
              </a:solidFill>
              <a:round/>
            </a:ln>
            <a:effectLst/>
          </c:spPr>
          <c:marker>
            <c:symbol val="none"/>
          </c:marker>
          <c:cat>
            <c:strRef>
              <c:f>'Sheet1 (4)'!$AR$2:$AR$21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95-99</c:v>
                </c:pt>
              </c:strCache>
            </c:strRef>
          </c:cat>
          <c:val>
            <c:numRef>
              <c:f>'Sheet1 (4)'!$AT$2:$AT$21</c:f>
              <c:numCache>
                <c:formatCode>0.0</c:formatCode>
                <c:ptCount val="20"/>
                <c:pt idx="0">
                  <c:v>87</c:v>
                </c:pt>
                <c:pt idx="1">
                  <c:v>86</c:v>
                </c:pt>
                <c:pt idx="2">
                  <c:v>73.460550468047899</c:v>
                </c:pt>
                <c:pt idx="3">
                  <c:v>38.147487765750618</c:v>
                </c:pt>
                <c:pt idx="4">
                  <c:v>-2.4751051516430107</c:v>
                </c:pt>
                <c:pt idx="5">
                  <c:v>-40.186230321347125</c:v>
                </c:pt>
                <c:pt idx="6">
                  <c:v>-66.136027703632649</c:v>
                </c:pt>
                <c:pt idx="7">
                  <c:v>-76.231752167258833</c:v>
                </c:pt>
                <c:pt idx="8">
                  <c:v>-80.233347665056115</c:v>
                </c:pt>
                <c:pt idx="9">
                  <c:v>-78.216852583887203</c:v>
                </c:pt>
                <c:pt idx="10">
                  <c:v>-64.30392712969109</c:v>
                </c:pt>
                <c:pt idx="11">
                  <c:v>-32.484685631230704</c:v>
                </c:pt>
                <c:pt idx="12">
                  <c:v>4.8148483468504182</c:v>
                </c:pt>
                <c:pt idx="13">
                  <c:v>30.106084858606728</c:v>
                </c:pt>
                <c:pt idx="14">
                  <c:v>48.11367792230751</c:v>
                </c:pt>
                <c:pt idx="15">
                  <c:v>62.763124964716447</c:v>
                </c:pt>
                <c:pt idx="16">
                  <c:v>77.846816015749383</c:v>
                </c:pt>
                <c:pt idx="17">
                  <c:v>84.721348320004026</c:v>
                </c:pt>
                <c:pt idx="18">
                  <c:v>83</c:v>
                </c:pt>
                <c:pt idx="19">
                  <c:v>83</c:v>
                </c:pt>
              </c:numCache>
            </c:numRef>
          </c:val>
          <c:smooth val="0"/>
          <c:extLst>
            <c:ext xmlns:c16="http://schemas.microsoft.com/office/drawing/2014/chart" uri="{C3380CC4-5D6E-409C-BE32-E72D297353CC}">
              <c16:uniqueId val="{00000001-88AC-45C7-93F2-1E711E428516}"/>
            </c:ext>
          </c:extLst>
        </c:ser>
        <c:dLbls>
          <c:showLegendKey val="0"/>
          <c:showVal val="0"/>
          <c:showCatName val="0"/>
          <c:showSerName val="0"/>
          <c:showPercent val="0"/>
          <c:showBubbleSize val="0"/>
        </c:dLbls>
        <c:smooth val="0"/>
        <c:axId val="290173576"/>
        <c:axId val="290174888"/>
      </c:lineChart>
      <c:catAx>
        <c:axId val="290173576"/>
        <c:scaling>
          <c:orientation val="minMax"/>
        </c:scaling>
        <c:delete val="0"/>
        <c:axPos val="b"/>
        <c:numFmt formatCode="General" sourceLinked="1"/>
        <c:majorTickMark val="none"/>
        <c:minorTickMark val="none"/>
        <c:tickLblPos val="low"/>
        <c:spPr>
          <a:noFill/>
          <a:ln w="15875" cap="flat" cmpd="sng" algn="ctr">
            <a:solidFill>
              <a:srgbClr val="C00000"/>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90174888"/>
        <c:crosses val="autoZero"/>
        <c:auto val="1"/>
        <c:lblAlgn val="ctr"/>
        <c:lblOffset val="100"/>
        <c:noMultiLvlLbl val="0"/>
      </c:catAx>
      <c:valAx>
        <c:axId val="290174888"/>
        <c:scaling>
          <c:orientation val="minMax"/>
          <c:max val="100"/>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90173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b="1">
          <a:solidFill>
            <a:sysClr val="windowText" lastClr="00000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0" baseline="0">
                <a:solidFill>
                  <a:sysClr val="windowText" lastClr="000000"/>
                </a:solidFill>
                <a:latin typeface="+mn-lt"/>
                <a:ea typeface="+mn-ea"/>
                <a:cs typeface="+mn-cs"/>
              </a:defRPr>
            </a:pPr>
            <a:r>
              <a:rPr lang="en-US" sz="1200" dirty="0"/>
              <a:t>Children LCD</a:t>
            </a:r>
          </a:p>
        </c:rich>
      </c:tx>
      <c:overlay val="0"/>
      <c:spPr>
        <a:noFill/>
        <a:ln>
          <a:noFill/>
        </a:ln>
        <a:effectLst/>
      </c:spPr>
      <c:txPr>
        <a:bodyPr rot="0" spcFirstLastPara="1" vertOverflow="ellipsis" vert="horz" wrap="square" anchor="ctr" anchorCtr="1"/>
        <a:lstStyle/>
        <a:p>
          <a:pPr>
            <a:defRPr sz="126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'Sheet1 (4)'!$BF$1</c:f>
              <c:strCache>
                <c:ptCount val="1"/>
                <c:pt idx="0">
                  <c:v>Post-COVID 19</c:v>
                </c:pt>
              </c:strCache>
            </c:strRef>
          </c:tx>
          <c:spPr>
            <a:ln w="28575" cap="rnd">
              <a:solidFill>
                <a:srgbClr val="002060"/>
              </a:solidFill>
              <a:round/>
            </a:ln>
            <a:effectLst/>
          </c:spPr>
          <c:marker>
            <c:symbol val="none"/>
          </c:marker>
          <c:cat>
            <c:strRef>
              <c:f>'Sheet1 (4)'!$BE$2:$BE$5</c:f>
              <c:strCache>
                <c:ptCount val="4"/>
                <c:pt idx="0">
                  <c:v>0-4</c:v>
                </c:pt>
                <c:pt idx="1">
                  <c:v>5-9</c:v>
                </c:pt>
                <c:pt idx="2">
                  <c:v>10-14</c:v>
                </c:pt>
                <c:pt idx="3">
                  <c:v>15-19</c:v>
                </c:pt>
              </c:strCache>
            </c:strRef>
          </c:cat>
          <c:val>
            <c:numRef>
              <c:f>'Sheet1 (4)'!$BF$2:$BF$5</c:f>
              <c:numCache>
                <c:formatCode>0.0</c:formatCode>
                <c:ptCount val="4"/>
                <c:pt idx="0">
                  <c:v>100</c:v>
                </c:pt>
                <c:pt idx="1">
                  <c:v>100</c:v>
                </c:pt>
                <c:pt idx="2">
                  <c:v>86.769720784278732</c:v>
                </c:pt>
                <c:pt idx="3">
                  <c:v>46.282375333353158</c:v>
                </c:pt>
              </c:numCache>
            </c:numRef>
          </c:val>
          <c:smooth val="0"/>
          <c:extLst>
            <c:ext xmlns:c16="http://schemas.microsoft.com/office/drawing/2014/chart" uri="{C3380CC4-5D6E-409C-BE32-E72D297353CC}">
              <c16:uniqueId val="{00000000-6F68-4EE9-A55A-89BD77ECFFD5}"/>
            </c:ext>
          </c:extLst>
        </c:ser>
        <c:ser>
          <c:idx val="1"/>
          <c:order val="1"/>
          <c:tx>
            <c:strRef>
              <c:f>'Sheet1 (4)'!$BG$1</c:f>
              <c:strCache>
                <c:ptCount val="1"/>
                <c:pt idx="0">
                  <c:v>Pre-COVID 19</c:v>
                </c:pt>
              </c:strCache>
            </c:strRef>
          </c:tx>
          <c:spPr>
            <a:ln w="28575" cap="rnd">
              <a:solidFill>
                <a:schemeClr val="accent6"/>
              </a:solidFill>
              <a:round/>
            </a:ln>
            <a:effectLst/>
          </c:spPr>
          <c:marker>
            <c:symbol val="none"/>
          </c:marker>
          <c:cat>
            <c:strRef>
              <c:f>'Sheet1 (4)'!$BE$2:$BE$5</c:f>
              <c:strCache>
                <c:ptCount val="4"/>
                <c:pt idx="0">
                  <c:v>0-4</c:v>
                </c:pt>
                <c:pt idx="1">
                  <c:v>5-9</c:v>
                </c:pt>
                <c:pt idx="2">
                  <c:v>10-14</c:v>
                </c:pt>
                <c:pt idx="3">
                  <c:v>15-19</c:v>
                </c:pt>
              </c:strCache>
            </c:strRef>
          </c:cat>
          <c:val>
            <c:numRef>
              <c:f>'Sheet1 (4)'!$BG$2:$BG$5</c:f>
              <c:numCache>
                <c:formatCode>0.0</c:formatCode>
                <c:ptCount val="4"/>
                <c:pt idx="0">
                  <c:v>87</c:v>
                </c:pt>
                <c:pt idx="1">
                  <c:v>86</c:v>
                </c:pt>
                <c:pt idx="2">
                  <c:v>73.455258356361625</c:v>
                </c:pt>
                <c:pt idx="3">
                  <c:v>38.126000715883954</c:v>
                </c:pt>
              </c:numCache>
            </c:numRef>
          </c:val>
          <c:smooth val="0"/>
          <c:extLst>
            <c:ext xmlns:c16="http://schemas.microsoft.com/office/drawing/2014/chart" uri="{C3380CC4-5D6E-409C-BE32-E72D297353CC}">
              <c16:uniqueId val="{00000001-6F68-4EE9-A55A-89BD77ECFFD5}"/>
            </c:ext>
          </c:extLst>
        </c:ser>
        <c:dLbls>
          <c:showLegendKey val="0"/>
          <c:showVal val="0"/>
          <c:showCatName val="0"/>
          <c:showSerName val="0"/>
          <c:showPercent val="0"/>
          <c:showBubbleSize val="0"/>
        </c:dLbls>
        <c:smooth val="0"/>
        <c:axId val="524155160"/>
        <c:axId val="524155488"/>
      </c:lineChart>
      <c:catAx>
        <c:axId val="524155160"/>
        <c:scaling>
          <c:orientation val="minMax"/>
        </c:scaling>
        <c:delete val="0"/>
        <c:axPos val="b"/>
        <c:numFmt formatCode="General" sourceLinked="1"/>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524155488"/>
        <c:crosses val="autoZero"/>
        <c:auto val="1"/>
        <c:lblAlgn val="ctr"/>
        <c:lblOffset val="100"/>
        <c:noMultiLvlLbl val="0"/>
      </c:catAx>
      <c:valAx>
        <c:axId val="52415548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r>
                  <a:rPr lang="en-US"/>
                  <a:t>% of Pre-Covid Consumption</a:t>
                </a:r>
              </a:p>
            </c:rich>
          </c:tx>
          <c:layout>
            <c:manualLayout>
              <c:xMode val="edge"/>
              <c:yMode val="edge"/>
              <c:x val="4.4802867383512543E-3"/>
              <c:y val="0.14586249635462231"/>
            </c:manualLayout>
          </c:layout>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524155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50" b="1">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1" i="0" u="none" strike="noStrike" kern="1200" spc="0" baseline="0">
                <a:solidFill>
                  <a:sysClr val="windowText" lastClr="000000"/>
                </a:solidFill>
                <a:latin typeface="+mn-lt"/>
                <a:ea typeface="+mn-ea"/>
                <a:cs typeface="+mn-cs"/>
              </a:defRPr>
            </a:pPr>
            <a:r>
              <a:rPr lang="en-US"/>
              <a:t>Elderly LCD</a:t>
            </a:r>
          </a:p>
        </c:rich>
      </c:tx>
      <c:overlay val="0"/>
      <c:spPr>
        <a:noFill/>
        <a:ln>
          <a:noFill/>
        </a:ln>
        <a:effectLst/>
      </c:spPr>
      <c:txPr>
        <a:bodyPr rot="0" spcFirstLastPara="1" vertOverflow="ellipsis" vert="horz" wrap="square" anchor="ctr" anchorCtr="1"/>
        <a:lstStyle/>
        <a:p>
          <a:pPr>
            <a:defRPr sz="126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'Sheet1 (4)'!$BM$1</c:f>
              <c:strCache>
                <c:ptCount val="1"/>
                <c:pt idx="0">
                  <c:v>Post-COVID 19</c:v>
                </c:pt>
              </c:strCache>
            </c:strRef>
          </c:tx>
          <c:spPr>
            <a:ln w="28575" cap="rnd">
              <a:solidFill>
                <a:srgbClr val="002060"/>
              </a:solidFill>
              <a:round/>
            </a:ln>
            <a:effectLst/>
          </c:spPr>
          <c:marker>
            <c:symbol val="none"/>
          </c:marker>
          <c:cat>
            <c:strRef>
              <c:f>'Sheet1 (4)'!$BL$2:$BL$8</c:f>
              <c:strCache>
                <c:ptCount val="7"/>
                <c:pt idx="0">
                  <c:v>65-69</c:v>
                </c:pt>
                <c:pt idx="1">
                  <c:v>70-74</c:v>
                </c:pt>
                <c:pt idx="2">
                  <c:v>75-79</c:v>
                </c:pt>
                <c:pt idx="3">
                  <c:v>80-84</c:v>
                </c:pt>
                <c:pt idx="4">
                  <c:v>85-89</c:v>
                </c:pt>
                <c:pt idx="5">
                  <c:v>90-94</c:v>
                </c:pt>
                <c:pt idx="6">
                  <c:v>95-99</c:v>
                </c:pt>
              </c:strCache>
            </c:strRef>
          </c:cat>
          <c:val>
            <c:numRef>
              <c:f>'Sheet1 (4)'!$BM$2:$BM$8</c:f>
              <c:numCache>
                <c:formatCode>0.0</c:formatCode>
                <c:ptCount val="7"/>
                <c:pt idx="0">
                  <c:v>37.464211504450603</c:v>
                </c:pt>
                <c:pt idx="1">
                  <c:v>57.978671590689814</c:v>
                </c:pt>
                <c:pt idx="2">
                  <c:v>74.667492554928742</c:v>
                </c:pt>
                <c:pt idx="3">
                  <c:v>91.851009359477544</c:v>
                </c:pt>
                <c:pt idx="4">
                  <c:v>99.682556755529774</c:v>
                </c:pt>
                <c:pt idx="5">
                  <c:v>100</c:v>
                </c:pt>
                <c:pt idx="6">
                  <c:v>100</c:v>
                </c:pt>
              </c:numCache>
            </c:numRef>
          </c:val>
          <c:smooth val="0"/>
          <c:extLst>
            <c:ext xmlns:c16="http://schemas.microsoft.com/office/drawing/2014/chart" uri="{C3380CC4-5D6E-409C-BE32-E72D297353CC}">
              <c16:uniqueId val="{00000000-E4EC-44D1-B528-C41E61A57622}"/>
            </c:ext>
          </c:extLst>
        </c:ser>
        <c:ser>
          <c:idx val="1"/>
          <c:order val="1"/>
          <c:tx>
            <c:strRef>
              <c:f>'Sheet1 (4)'!$BN$1</c:f>
              <c:strCache>
                <c:ptCount val="1"/>
                <c:pt idx="0">
                  <c:v>Pre-COVID 19</c:v>
                </c:pt>
              </c:strCache>
            </c:strRef>
          </c:tx>
          <c:spPr>
            <a:ln w="28575" cap="rnd">
              <a:solidFill>
                <a:schemeClr val="accent6"/>
              </a:solidFill>
              <a:round/>
            </a:ln>
            <a:effectLst/>
          </c:spPr>
          <c:marker>
            <c:symbol val="none"/>
          </c:marker>
          <c:cat>
            <c:strRef>
              <c:f>'Sheet1 (4)'!$BL$2:$BL$8</c:f>
              <c:strCache>
                <c:ptCount val="7"/>
                <c:pt idx="0">
                  <c:v>65-69</c:v>
                </c:pt>
                <c:pt idx="1">
                  <c:v>70-74</c:v>
                </c:pt>
                <c:pt idx="2">
                  <c:v>75-79</c:v>
                </c:pt>
                <c:pt idx="3">
                  <c:v>80-84</c:v>
                </c:pt>
                <c:pt idx="4">
                  <c:v>85-89</c:v>
                </c:pt>
                <c:pt idx="5">
                  <c:v>90-94</c:v>
                </c:pt>
                <c:pt idx="6">
                  <c:v>95-99</c:v>
                </c:pt>
              </c:strCache>
            </c:strRef>
          </c:cat>
          <c:val>
            <c:numRef>
              <c:f>'Sheet1 (4)'!$BN$2:$BN$8</c:f>
              <c:numCache>
                <c:formatCode>0.0</c:formatCode>
                <c:ptCount val="7"/>
                <c:pt idx="0">
                  <c:v>30.106084858606728</c:v>
                </c:pt>
                <c:pt idx="1">
                  <c:v>48.11367792230751</c:v>
                </c:pt>
                <c:pt idx="2">
                  <c:v>62.763124964716447</c:v>
                </c:pt>
                <c:pt idx="3">
                  <c:v>77.846816015749383</c:v>
                </c:pt>
                <c:pt idx="4">
                  <c:v>84.721348320004026</c:v>
                </c:pt>
                <c:pt idx="5">
                  <c:v>83</c:v>
                </c:pt>
                <c:pt idx="6">
                  <c:v>83</c:v>
                </c:pt>
              </c:numCache>
            </c:numRef>
          </c:val>
          <c:smooth val="0"/>
          <c:extLst>
            <c:ext xmlns:c16="http://schemas.microsoft.com/office/drawing/2014/chart" uri="{C3380CC4-5D6E-409C-BE32-E72D297353CC}">
              <c16:uniqueId val="{00000001-E4EC-44D1-B528-C41E61A57622}"/>
            </c:ext>
          </c:extLst>
        </c:ser>
        <c:dLbls>
          <c:showLegendKey val="0"/>
          <c:showVal val="0"/>
          <c:showCatName val="0"/>
          <c:showSerName val="0"/>
          <c:showPercent val="0"/>
          <c:showBubbleSize val="0"/>
        </c:dLbls>
        <c:smooth val="0"/>
        <c:axId val="524216168"/>
        <c:axId val="524216824"/>
      </c:lineChart>
      <c:catAx>
        <c:axId val="524216168"/>
        <c:scaling>
          <c:orientation val="minMax"/>
        </c:scaling>
        <c:delete val="0"/>
        <c:axPos val="b"/>
        <c:numFmt formatCode="General" sourceLinked="1"/>
        <c:majorTickMark val="none"/>
        <c:minorTickMark val="none"/>
        <c:tickLblPos val="nextTo"/>
        <c:spPr>
          <a:noFill/>
          <a:ln w="9525" cap="flat" cmpd="sng" algn="ctr">
            <a:solidFill>
              <a:srgbClr val="00B0F0"/>
            </a:solidFill>
            <a:round/>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524216824"/>
        <c:crosses val="autoZero"/>
        <c:auto val="1"/>
        <c:lblAlgn val="ctr"/>
        <c:lblOffset val="100"/>
        <c:noMultiLvlLbl val="0"/>
      </c:catAx>
      <c:valAx>
        <c:axId val="52421682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r>
                  <a:rPr lang="en-US"/>
                  <a:t>% of Pre-Covid Consumption</a:t>
                </a:r>
              </a:p>
            </c:rich>
          </c:tx>
          <c:layout>
            <c:manualLayout>
              <c:xMode val="edge"/>
              <c:yMode val="edge"/>
              <c:x val="3.0381944444444444E-2"/>
              <c:y val="0.18637175561388158"/>
            </c:manualLayout>
          </c:layout>
          <c:overlay val="0"/>
          <c:spPr>
            <a:noFill/>
            <a:ln>
              <a:noFill/>
            </a:ln>
            <a:effectLst/>
          </c:spPr>
          <c:txPr>
            <a:bodyPr rot="-54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524216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50" b="1">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C8684-F3CF-4667-B90C-6928B84D0957}" type="datetimeFigureOut">
              <a:rPr lang="en-US" smtClean="0"/>
              <a:t>7/28/2020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934E1-D0CE-4277-8D44-7E80679A3838}" type="slidenum">
              <a:rPr lang="en-US" smtClean="0"/>
              <a:t>‹#›</a:t>
            </a:fld>
            <a:endParaRPr lang="en-US"/>
          </a:p>
        </p:txBody>
      </p:sp>
    </p:spTree>
    <p:extLst>
      <p:ext uri="{BB962C8B-B14F-4D97-AF65-F5344CB8AC3E}">
        <p14:creationId xmlns:p14="http://schemas.microsoft.com/office/powerpoint/2010/main" val="423573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934E1-D0CE-4277-8D44-7E80679A3838}" type="slidenum">
              <a:rPr lang="en-US" smtClean="0"/>
              <a:t>8</a:t>
            </a:fld>
            <a:endParaRPr lang="en-US"/>
          </a:p>
        </p:txBody>
      </p:sp>
    </p:spTree>
    <p:extLst>
      <p:ext uri="{BB962C8B-B14F-4D97-AF65-F5344CB8AC3E}">
        <p14:creationId xmlns:p14="http://schemas.microsoft.com/office/powerpoint/2010/main" val="1186885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D4D3F5-9DAA-4CE4-B4B1-B28FF20A067E}"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D4D3F5-9DAA-4CE4-B4B1-B28FF20A067E}"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D4D3F5-9DAA-4CE4-B4B1-B28FF20A067E}"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D4D3F5-9DAA-4CE4-B4B1-B28FF20A067E}"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4D3F5-9DAA-4CE4-B4B1-B28FF20A067E}"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D4D3F5-9DAA-4CE4-B4B1-B28FF20A067E}"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D4D3F5-9DAA-4CE4-B4B1-B28FF20A067E}" type="datetimeFigureOut">
              <a:rPr lang="en-US" smtClean="0"/>
              <a:pPr/>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D4D3F5-9DAA-4CE4-B4B1-B28FF20A067E}" type="datetimeFigureOut">
              <a:rPr lang="en-US" smtClean="0"/>
              <a:pPr/>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4D3F5-9DAA-4CE4-B4B1-B28FF20A067E}" type="datetimeFigureOut">
              <a:rPr lang="en-US" smtClean="0"/>
              <a:pPr/>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D4D3F5-9DAA-4CE4-B4B1-B28FF20A067E}"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D4D3F5-9DAA-4CE4-B4B1-B28FF20A067E}"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C91DC-9F3A-46D4-A35C-F774C5318E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4D3F5-9DAA-4CE4-B4B1-B28FF20A067E}" type="datetimeFigureOut">
              <a:rPr lang="en-US" smtClean="0"/>
              <a:pPr/>
              <a:t>7/28/2020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C91DC-9F3A-46D4-A35C-F774C5318E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0"/>
            <a:ext cx="8534400" cy="1752600"/>
          </a:xfrm>
        </p:spPr>
        <p:txBody>
          <a:bodyPr>
            <a:normAutofit/>
          </a:bodyPr>
          <a:lstStyle/>
          <a:p>
            <a:r>
              <a:rPr lang="en-US" sz="3200" b="1" dirty="0"/>
              <a:t>COVID 19 Impacts on Generational Economy in Bangladesh</a:t>
            </a:r>
            <a:br>
              <a:rPr lang="en-US" sz="3200" b="1" dirty="0"/>
            </a:br>
            <a:r>
              <a:rPr lang="en-US" sz="3000" b="1" dirty="0">
                <a:solidFill>
                  <a:srgbClr val="002060"/>
                </a:solidFill>
              </a:rPr>
              <a:t>An Application of National Transfer Account </a:t>
            </a:r>
          </a:p>
        </p:txBody>
      </p:sp>
      <p:sp>
        <p:nvSpPr>
          <p:cNvPr id="3" name="Subtitle 2"/>
          <p:cNvSpPr>
            <a:spLocks noGrp="1"/>
          </p:cNvSpPr>
          <p:nvPr>
            <p:ph type="subTitle" idx="1"/>
          </p:nvPr>
        </p:nvSpPr>
        <p:spPr>
          <a:xfrm>
            <a:off x="457200" y="4876800"/>
            <a:ext cx="8382000" cy="1752600"/>
          </a:xfrm>
        </p:spPr>
        <p:txBody>
          <a:bodyPr>
            <a:normAutofit fontScale="70000" lnSpcReduction="20000"/>
          </a:bodyPr>
          <a:lstStyle/>
          <a:p>
            <a:r>
              <a:rPr lang="en-US" b="1" dirty="0">
                <a:solidFill>
                  <a:schemeClr val="tx1"/>
                </a:solidFill>
              </a:rPr>
              <a:t>Bazlul Khondker and </a:t>
            </a:r>
            <a:r>
              <a:rPr lang="en-US" b="1" dirty="0" err="1">
                <a:solidFill>
                  <a:schemeClr val="tx1"/>
                </a:solidFill>
              </a:rPr>
              <a:t>Moshiur</a:t>
            </a:r>
            <a:r>
              <a:rPr lang="en-US" b="1" dirty="0">
                <a:solidFill>
                  <a:schemeClr val="tx1"/>
                </a:solidFill>
              </a:rPr>
              <a:t> Rahman </a:t>
            </a:r>
          </a:p>
          <a:p>
            <a:endParaRPr lang="en-US" sz="1600" b="1" dirty="0">
              <a:solidFill>
                <a:schemeClr val="tx1"/>
              </a:solidFill>
            </a:endParaRPr>
          </a:p>
          <a:p>
            <a:r>
              <a:rPr lang="en-US" b="1" dirty="0">
                <a:solidFill>
                  <a:srgbClr val="002060"/>
                </a:solidFill>
                <a:latin typeface="+mj-lt"/>
                <a:ea typeface="+mj-ea"/>
                <a:cs typeface="+mj-cs"/>
              </a:rPr>
              <a:t>13th Global Meeting on Population and the Generational Economy</a:t>
            </a:r>
          </a:p>
          <a:p>
            <a:endParaRPr lang="en-US" b="1" dirty="0">
              <a:solidFill>
                <a:schemeClr val="tx1"/>
              </a:solidFill>
            </a:endParaRPr>
          </a:p>
          <a:p>
            <a:r>
              <a:rPr lang="en-US" b="1" dirty="0">
                <a:solidFill>
                  <a:schemeClr val="tx1"/>
                </a:solidFill>
              </a:rPr>
              <a:t>August 7, 2020</a:t>
            </a:r>
          </a:p>
          <a:p>
            <a:endParaRPr lang="en-US" dirty="0">
              <a:solidFill>
                <a:schemeClr val="tx1"/>
              </a:solidFill>
            </a:endParaRPr>
          </a:p>
        </p:txBody>
      </p:sp>
      <p:pic>
        <p:nvPicPr>
          <p:cNvPr id="1028" name="Picture 4" descr="Image result for corona virus picture">
            <a:extLst>
              <a:ext uri="{FF2B5EF4-FFF2-40B4-BE49-F238E27FC236}">
                <a16:creationId xmlns:a16="http://schemas.microsoft.com/office/drawing/2014/main" id="{BE5A9A3F-99DE-4844-9EB2-4D80F4BBB1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3581400"/>
            <a:ext cx="2000250" cy="112981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a:extLst>
              <a:ext uri="{FF2B5EF4-FFF2-40B4-BE49-F238E27FC236}">
                <a16:creationId xmlns:a16="http://schemas.microsoft.com/office/drawing/2014/main" id="{B6CE49DD-604C-4704-B33F-B0B4955B630A}"/>
              </a:ext>
            </a:extLst>
          </p:cNvPr>
          <p:cNvSpPr txBox="1">
            <a:spLocks/>
          </p:cNvSpPr>
          <p:nvPr/>
        </p:nvSpPr>
        <p:spPr>
          <a:xfrm>
            <a:off x="93785" y="135636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pic>
        <p:nvPicPr>
          <p:cNvPr id="2050" name="Picture 2">
            <a:extLst>
              <a:ext uri="{FF2B5EF4-FFF2-40B4-BE49-F238E27FC236}">
                <a16:creationId xmlns:a16="http://schemas.microsoft.com/office/drawing/2014/main" id="{777855CD-09FF-4169-8B34-189D427F31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21920"/>
            <a:ext cx="3108960" cy="1097280"/>
          </a:xfrm>
          <a:prstGeom prst="rect">
            <a:avLst/>
          </a:prstGeom>
          <a:solidFill>
            <a:srgbClr val="002060"/>
          </a:solidFill>
        </p:spPr>
      </p:pic>
      <p:cxnSp>
        <p:nvCxnSpPr>
          <p:cNvPr id="7" name="Connector: Elbow 6">
            <a:extLst>
              <a:ext uri="{FF2B5EF4-FFF2-40B4-BE49-F238E27FC236}">
                <a16:creationId xmlns:a16="http://schemas.microsoft.com/office/drawing/2014/main" id="{4AFD2E23-30D8-4ACA-AECE-50EDD1C676AE}"/>
              </a:ext>
            </a:extLst>
          </p:cNvPr>
          <p:cNvCxnSpPr/>
          <p:nvPr/>
        </p:nvCxnSpPr>
        <p:spPr>
          <a:xfrm>
            <a:off x="5257800" y="175260"/>
            <a:ext cx="17585" cy="7620"/>
          </a:xfrm>
          <a:prstGeom prst="bentConnector3">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579120"/>
          </a:xfrm>
        </p:spPr>
        <p:txBody>
          <a:bodyPr>
            <a:normAutofit fontScale="90000"/>
          </a:bodyPr>
          <a:lstStyle/>
          <a:p>
            <a:r>
              <a:rPr lang="en-US" sz="4000" b="1" dirty="0">
                <a:ea typeface="ＭＳ Ｐゴシック" pitchFamily="34" charset="-128"/>
              </a:rPr>
              <a:t>Global Approach to SP Responses</a:t>
            </a:r>
          </a:p>
        </p:txBody>
      </p:sp>
      <p:sp>
        <p:nvSpPr>
          <p:cNvPr id="7" name="Content Placeholder 3">
            <a:extLst>
              <a:ext uri="{FF2B5EF4-FFF2-40B4-BE49-F238E27FC236}">
                <a16:creationId xmlns:a16="http://schemas.microsoft.com/office/drawing/2014/main" id="{E074EFDD-8450-457D-A91B-06FA73B71F61}"/>
              </a:ext>
            </a:extLst>
          </p:cNvPr>
          <p:cNvSpPr txBox="1">
            <a:spLocks/>
          </p:cNvSpPr>
          <p:nvPr/>
        </p:nvSpPr>
        <p:spPr>
          <a:xfrm>
            <a:off x="76200" y="762000"/>
            <a:ext cx="5181600" cy="5791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FF0000"/>
              </a:buClr>
            </a:pPr>
            <a:r>
              <a:rPr lang="en-GB" b="1" dirty="0"/>
              <a:t>Use existing SP by</a:t>
            </a:r>
          </a:p>
          <a:p>
            <a:pPr lvl="1" algn="just">
              <a:buClr>
                <a:srgbClr val="FF0000"/>
              </a:buClr>
            </a:pPr>
            <a:r>
              <a:rPr lang="en-US" sz="3300" b="1" dirty="0"/>
              <a:t>Vertical expansion: </a:t>
            </a:r>
            <a:r>
              <a:rPr lang="en-US" sz="3300" dirty="0"/>
              <a:t>increase the transfers value</a:t>
            </a:r>
          </a:p>
          <a:p>
            <a:pPr lvl="1" algn="just">
              <a:buClr>
                <a:srgbClr val="FF0000"/>
              </a:buClr>
            </a:pPr>
            <a:r>
              <a:rPr lang="en-US" sz="3300" b="1" dirty="0"/>
              <a:t>Horizontal expansion: </a:t>
            </a:r>
            <a:r>
              <a:rPr lang="en-US" sz="3300" dirty="0"/>
              <a:t>expand the number of recipients</a:t>
            </a:r>
          </a:p>
          <a:p>
            <a:pPr algn="just">
              <a:buClr>
                <a:srgbClr val="FF0000"/>
              </a:buClr>
            </a:pPr>
            <a:r>
              <a:rPr lang="en-GB" b="1" dirty="0"/>
              <a:t>Introduce new scheme</a:t>
            </a:r>
          </a:p>
          <a:p>
            <a:pPr algn="just">
              <a:buClr>
                <a:srgbClr val="FF0000"/>
              </a:buClr>
            </a:pPr>
            <a:r>
              <a:rPr lang="en-GB" b="1" dirty="0"/>
              <a:t>IMF – </a:t>
            </a:r>
            <a:r>
              <a:rPr lang="en-GB" b="1" dirty="0">
                <a:solidFill>
                  <a:srgbClr val="002060"/>
                </a:solidFill>
              </a:rPr>
              <a:t>universal transfers in South Asia</a:t>
            </a:r>
          </a:p>
          <a:p>
            <a:pPr algn="just">
              <a:buClr>
                <a:srgbClr val="FF0000"/>
              </a:buClr>
            </a:pPr>
            <a:r>
              <a:rPr lang="en-GB" b="1" dirty="0"/>
              <a:t>WB – </a:t>
            </a:r>
            <a:r>
              <a:rPr lang="en-US" b="1" dirty="0">
                <a:solidFill>
                  <a:srgbClr val="002060"/>
                </a:solidFill>
              </a:rPr>
              <a:t>need to consider universal social protection entitlements that reach the missing middle</a:t>
            </a:r>
          </a:p>
          <a:p>
            <a:pPr algn="just">
              <a:buClr>
                <a:srgbClr val="FF0000"/>
              </a:buClr>
            </a:pPr>
            <a:r>
              <a:rPr lang="en-US" b="1" dirty="0"/>
              <a:t>UN – </a:t>
            </a:r>
            <a:r>
              <a:rPr lang="en-US" b="1" dirty="0">
                <a:solidFill>
                  <a:srgbClr val="002060"/>
                </a:solidFill>
              </a:rPr>
              <a:t>universal transfer from human rights and SG perspectives</a:t>
            </a:r>
          </a:p>
          <a:p>
            <a:pPr algn="just">
              <a:buClr>
                <a:srgbClr val="FF0000"/>
              </a:buClr>
            </a:pPr>
            <a:r>
              <a:rPr lang="en-US" b="1" dirty="0"/>
              <a:t>Most countries increased cash transfers using </a:t>
            </a:r>
            <a:r>
              <a:rPr lang="en-US" b="1" dirty="0">
                <a:solidFill>
                  <a:srgbClr val="002060"/>
                </a:solidFill>
              </a:rPr>
              <a:t>digital infrastructure for registration and payment </a:t>
            </a:r>
          </a:p>
          <a:p>
            <a:pPr algn="just">
              <a:buClr>
                <a:srgbClr val="FF0000"/>
              </a:buClr>
            </a:pPr>
            <a:r>
              <a:rPr lang="en-US" sz="2900" b="1" dirty="0"/>
              <a:t>“</a:t>
            </a:r>
            <a:r>
              <a:rPr lang="en-US" sz="2900" b="1" dirty="0">
                <a:solidFill>
                  <a:srgbClr val="002060"/>
                </a:solidFill>
              </a:rPr>
              <a:t>As a rough rule of thumb…. a near-term fiscal injection of transfers less than 2% of GDP should be judged as inadequate</a:t>
            </a:r>
            <a:r>
              <a:rPr lang="en-US" sz="2900" b="1" dirty="0"/>
              <a:t>” (Martin </a:t>
            </a:r>
            <a:r>
              <a:rPr lang="en-US" sz="2900" b="1" dirty="0" err="1"/>
              <a:t>Ravallion</a:t>
            </a:r>
            <a:r>
              <a:rPr lang="en-US" sz="2900" b="1" dirty="0"/>
              <a:t>, 2020)</a:t>
            </a:r>
            <a:endParaRPr lang="en-GB" sz="2900" b="1" dirty="0"/>
          </a:p>
          <a:p>
            <a:endParaRPr lang="en-US" sz="2400" dirty="0"/>
          </a:p>
          <a:p>
            <a:pPr marL="0" indent="0" algn="just">
              <a:buClr>
                <a:srgbClr val="FF0000"/>
              </a:buClr>
              <a:buNone/>
            </a:pPr>
            <a:endParaRPr lang="en-GB" sz="2600" b="1" dirty="0"/>
          </a:p>
          <a:p>
            <a:pPr algn="just">
              <a:buClr>
                <a:srgbClr val="FF0000"/>
              </a:buClr>
            </a:pPr>
            <a:endParaRPr lang="en-GB" sz="2600" b="1" dirty="0"/>
          </a:p>
        </p:txBody>
      </p:sp>
      <p:sp>
        <p:nvSpPr>
          <p:cNvPr id="10" name="Arrow: Up-Down 9">
            <a:extLst>
              <a:ext uri="{FF2B5EF4-FFF2-40B4-BE49-F238E27FC236}">
                <a16:creationId xmlns:a16="http://schemas.microsoft.com/office/drawing/2014/main" id="{1FC30705-987A-4342-B36F-D5B1282F10B0}"/>
              </a:ext>
            </a:extLst>
          </p:cNvPr>
          <p:cNvSpPr/>
          <p:nvPr/>
        </p:nvSpPr>
        <p:spPr>
          <a:xfrm flipH="1">
            <a:off x="5273040" y="731520"/>
            <a:ext cx="109728" cy="5760720"/>
          </a:xfrm>
          <a:prstGeom prst="up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0300640-84DA-46DA-B136-96545120F93A}"/>
              </a:ext>
            </a:extLst>
          </p:cNvPr>
          <p:cNvSpPr txBox="1"/>
          <p:nvPr/>
        </p:nvSpPr>
        <p:spPr>
          <a:xfrm>
            <a:off x="5474208" y="6096000"/>
            <a:ext cx="3329823" cy="338554"/>
          </a:xfrm>
          <a:prstGeom prst="rect">
            <a:avLst/>
          </a:prstGeom>
          <a:noFill/>
        </p:spPr>
        <p:txBody>
          <a:bodyPr wrap="square">
            <a:spAutoFit/>
          </a:bodyPr>
          <a:lstStyle/>
          <a:p>
            <a:r>
              <a:rPr lang="fr-FR" sz="1600" b="0" u="none" strike="noStrike" baseline="0" dirty="0">
                <a:solidFill>
                  <a:srgbClr val="000000"/>
                </a:solidFill>
                <a:latin typeface="Calibri" panose="020F0502020204030204" pitchFamily="34" charset="0"/>
              </a:rPr>
              <a:t>Source: Gentilini et al. (2020) </a:t>
            </a:r>
            <a:endParaRPr lang="en-US" sz="1600" dirty="0"/>
          </a:p>
        </p:txBody>
      </p:sp>
      <p:sp>
        <p:nvSpPr>
          <p:cNvPr id="18" name="TextBox 17">
            <a:extLst>
              <a:ext uri="{FF2B5EF4-FFF2-40B4-BE49-F238E27FC236}">
                <a16:creationId xmlns:a16="http://schemas.microsoft.com/office/drawing/2014/main" id="{0645C8AF-2A64-4929-B5C3-747C07106751}"/>
              </a:ext>
            </a:extLst>
          </p:cNvPr>
          <p:cNvSpPr txBox="1"/>
          <p:nvPr/>
        </p:nvSpPr>
        <p:spPr>
          <a:xfrm>
            <a:off x="5410200" y="762000"/>
            <a:ext cx="3657600" cy="1754326"/>
          </a:xfrm>
          <a:prstGeom prst="rect">
            <a:avLst/>
          </a:prstGeom>
          <a:noFill/>
        </p:spPr>
        <p:txBody>
          <a:bodyPr wrap="square">
            <a:spAutoFit/>
          </a:bodyPr>
          <a:lstStyle/>
          <a:p>
            <a:pPr marL="342900" indent="-342900" algn="just">
              <a:buClr>
                <a:srgbClr val="FF0000"/>
              </a:buClr>
              <a:buFont typeface="Arial" panose="020B0604020202020204" pitchFamily="34" charset="0"/>
              <a:buChar char="•"/>
            </a:pPr>
            <a:r>
              <a:rPr lang="en-GB" b="1" dirty="0"/>
              <a:t>Survey of 173 countries – social assistance dominates</a:t>
            </a:r>
          </a:p>
          <a:p>
            <a:pPr marL="342900" indent="-342900" algn="just">
              <a:buClr>
                <a:srgbClr val="FF0000"/>
              </a:buClr>
              <a:buFont typeface="Arial" panose="020B0604020202020204" pitchFamily="34" charset="0"/>
              <a:buChar char="•"/>
            </a:pPr>
            <a:r>
              <a:rPr lang="en-GB" b="1" dirty="0"/>
              <a:t>Non-contributory programme 60% of global response</a:t>
            </a:r>
          </a:p>
          <a:p>
            <a:pPr marL="342900" indent="-342900" algn="just">
              <a:buClr>
                <a:srgbClr val="FF0000"/>
              </a:buClr>
              <a:buFont typeface="Arial" panose="020B0604020202020204" pitchFamily="34" charset="0"/>
              <a:buChar char="•"/>
            </a:pPr>
            <a:r>
              <a:rPr lang="en-GB" b="1" dirty="0"/>
              <a:t>Elements of Vertical/Horizontal Response</a:t>
            </a:r>
          </a:p>
        </p:txBody>
      </p:sp>
      <p:sp>
        <p:nvSpPr>
          <p:cNvPr id="17" name="Content Placeholder 3">
            <a:extLst>
              <a:ext uri="{FF2B5EF4-FFF2-40B4-BE49-F238E27FC236}">
                <a16:creationId xmlns:a16="http://schemas.microsoft.com/office/drawing/2014/main" id="{0F5147B2-8F62-4EE7-AE91-DB7D3DCA286D}"/>
              </a:ext>
            </a:extLst>
          </p:cNvPr>
          <p:cNvSpPr txBox="1">
            <a:spLocks/>
          </p:cNvSpPr>
          <p:nvPr/>
        </p:nvSpPr>
        <p:spPr>
          <a:xfrm>
            <a:off x="93785" y="59436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
        <p:nvSpPr>
          <p:cNvPr id="21" name="Rectangle: Rounded Corners 20">
            <a:extLst>
              <a:ext uri="{FF2B5EF4-FFF2-40B4-BE49-F238E27FC236}">
                <a16:creationId xmlns:a16="http://schemas.microsoft.com/office/drawing/2014/main" id="{E2610301-14BD-42DC-AB08-C5E0C6AF0524}"/>
              </a:ext>
            </a:extLst>
          </p:cNvPr>
          <p:cNvSpPr/>
          <p:nvPr/>
        </p:nvSpPr>
        <p:spPr>
          <a:xfrm>
            <a:off x="5791200" y="2819400"/>
            <a:ext cx="1645920" cy="13716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Only adequacy increase </a:t>
            </a:r>
            <a:endParaRPr lang="en-US" sz="14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[45 countries|63 measures]</a:t>
            </a:r>
            <a:endParaRPr lang="en-US" sz="1400" dirty="0">
              <a:effectLst/>
              <a:ea typeface="Calibri" panose="020F0502020204030204" pitchFamily="34"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ACB0FCCE-6601-4A50-B022-C814FD3C5C70}"/>
              </a:ext>
            </a:extLst>
          </p:cNvPr>
          <p:cNvSpPr/>
          <p:nvPr/>
        </p:nvSpPr>
        <p:spPr>
          <a:xfrm>
            <a:off x="7467600" y="2814954"/>
            <a:ext cx="1645920" cy="13716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GB" sz="1400" b="1" dirty="0">
                <a:solidFill>
                  <a:srgbClr val="000000"/>
                </a:solidFill>
                <a:effectLst/>
                <a:ea typeface="Calibri" panose="020F0502020204030204" pitchFamily="34" charset="0"/>
                <a:cs typeface="Times New Roman" panose="02020603050405020304" pitchFamily="18" charset="0"/>
              </a:rPr>
              <a:t>Increase in both adequacy &amp; coverage</a:t>
            </a:r>
            <a:endParaRPr lang="en-US" sz="14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400" b="1" dirty="0">
                <a:solidFill>
                  <a:srgbClr val="000000"/>
                </a:solidFill>
                <a:effectLst/>
                <a:ea typeface="Calibri" panose="020F0502020204030204" pitchFamily="34" charset="0"/>
                <a:cs typeface="Times New Roman" panose="02020603050405020304" pitchFamily="18" charset="0"/>
              </a:rPr>
              <a:t>[10 </a:t>
            </a:r>
            <a:r>
              <a:rPr lang="en-GB" sz="1400" b="1" dirty="0">
                <a:solidFill>
                  <a:srgbClr val="000000"/>
                </a:solidFill>
                <a:ea typeface="Calibri" panose="020F0502020204030204" pitchFamily="34" charset="0"/>
                <a:cs typeface="Times New Roman" panose="02020603050405020304" pitchFamily="18" charset="0"/>
              </a:rPr>
              <a:t>c</a:t>
            </a:r>
            <a:r>
              <a:rPr lang="en-GB" sz="1400" b="1" dirty="0">
                <a:solidFill>
                  <a:srgbClr val="000000"/>
                </a:solidFill>
                <a:effectLst/>
                <a:ea typeface="Calibri" panose="020F0502020204030204" pitchFamily="34" charset="0"/>
                <a:cs typeface="Times New Roman" panose="02020603050405020304" pitchFamily="18" charset="0"/>
              </a:rPr>
              <a:t>ountries|13 measures]</a:t>
            </a:r>
            <a:r>
              <a:rPr lang="en-GB" sz="1400" dirty="0">
                <a:solidFill>
                  <a:srgbClr val="000000"/>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670410A4-F4E5-4D45-8BA3-EB39A8FFC5DD}"/>
              </a:ext>
            </a:extLst>
          </p:cNvPr>
          <p:cNvSpPr/>
          <p:nvPr/>
        </p:nvSpPr>
        <p:spPr>
          <a:xfrm>
            <a:off x="5791200" y="4267200"/>
            <a:ext cx="1645920" cy="1371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Admin adaption</a:t>
            </a:r>
            <a:endParaRPr lang="en-US" sz="1400" b="1"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[41 countries|62 measures]</a:t>
            </a:r>
            <a:endParaRPr lang="en-US" sz="1400" b="1" dirty="0">
              <a:effectLst/>
              <a:ea typeface="Calibri" panose="020F0502020204030204" pitchFamily="34"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37896B7B-4D04-4ACC-8FFB-2E1672A492EB}"/>
              </a:ext>
            </a:extLst>
          </p:cNvPr>
          <p:cNvSpPr/>
          <p:nvPr/>
        </p:nvSpPr>
        <p:spPr>
          <a:xfrm>
            <a:off x="7467600" y="4267200"/>
            <a:ext cx="1645920" cy="13716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Only coverage increase</a:t>
            </a:r>
            <a:endParaRPr lang="en-US" sz="1400" b="1"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GB" sz="1400" b="1" dirty="0">
                <a:effectLst/>
                <a:ea typeface="Calibri" panose="020F0502020204030204" pitchFamily="34" charset="0"/>
                <a:cs typeface="Times New Roman" panose="02020603050405020304" pitchFamily="18" charset="0"/>
              </a:rPr>
              <a:t>[157 countries|385 measures]</a:t>
            </a:r>
            <a:endParaRPr lang="en-US" sz="1400" b="1" dirty="0">
              <a:effectLst/>
              <a:ea typeface="Calibri" panose="020F0502020204030204" pitchFamily="34" charset="0"/>
              <a:cs typeface="Times New Roman" panose="02020603050405020304" pitchFamily="18" charset="0"/>
            </a:endParaRPr>
          </a:p>
        </p:txBody>
      </p:sp>
      <p:cxnSp>
        <p:nvCxnSpPr>
          <p:cNvPr id="25" name="Straight Arrow Connector 24">
            <a:extLst>
              <a:ext uri="{FF2B5EF4-FFF2-40B4-BE49-F238E27FC236}">
                <a16:creationId xmlns:a16="http://schemas.microsoft.com/office/drawing/2014/main" id="{286B3857-D278-4081-8386-73CEEB293648}"/>
              </a:ext>
            </a:extLst>
          </p:cNvPr>
          <p:cNvCxnSpPr/>
          <p:nvPr/>
        </p:nvCxnSpPr>
        <p:spPr>
          <a:xfrm>
            <a:off x="5715000" y="5715000"/>
            <a:ext cx="3383280" cy="0"/>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E3F12DE7-FE04-4DF2-92F0-316054B4218C}"/>
              </a:ext>
            </a:extLst>
          </p:cNvPr>
          <p:cNvSpPr/>
          <p:nvPr/>
        </p:nvSpPr>
        <p:spPr>
          <a:xfrm>
            <a:off x="5410200" y="2905125"/>
            <a:ext cx="361950" cy="1754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GB" sz="1600" b="1" dirty="0">
                <a:solidFill>
                  <a:srgbClr val="002060"/>
                </a:solidFill>
                <a:effectLst/>
                <a:ea typeface="Calibri" panose="020F0502020204030204" pitchFamily="34" charset="0"/>
                <a:cs typeface="Times New Roman" panose="02020603050405020304" pitchFamily="18" charset="0"/>
              </a:rPr>
              <a:t>Vertical</a:t>
            </a:r>
            <a:r>
              <a:rPr lang="en-GB" sz="1100" b="1" dirty="0">
                <a:solidFill>
                  <a:srgbClr val="002060"/>
                </a:solidFill>
                <a:effectLst/>
                <a:ea typeface="Calibri" panose="020F0502020204030204" pitchFamily="34" charset="0"/>
                <a:cs typeface="Times New Roman" panose="02020603050405020304" pitchFamily="18" charset="0"/>
              </a:rPr>
              <a:t> </a:t>
            </a:r>
            <a:r>
              <a:rPr lang="en-GB" sz="1600" b="1" dirty="0">
                <a:solidFill>
                  <a:srgbClr val="002060"/>
                </a:solidFill>
                <a:effectLst/>
                <a:ea typeface="Calibri" panose="020F0502020204030204" pitchFamily="34" charset="0"/>
                <a:cs typeface="Times New Roman" panose="02020603050405020304" pitchFamily="18" charset="0"/>
              </a:rPr>
              <a:t>expansion</a:t>
            </a:r>
            <a:r>
              <a:rPr lang="en-GB" sz="1100" b="1" dirty="0">
                <a:solidFill>
                  <a:srgbClr val="002060"/>
                </a:solid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cxnSp>
        <p:nvCxnSpPr>
          <p:cNvPr id="27" name="Straight Arrow Connector 26">
            <a:extLst>
              <a:ext uri="{FF2B5EF4-FFF2-40B4-BE49-F238E27FC236}">
                <a16:creationId xmlns:a16="http://schemas.microsoft.com/office/drawing/2014/main" id="{929D5205-1B08-4CFD-A9F1-C5D8984F603D}"/>
              </a:ext>
            </a:extLst>
          </p:cNvPr>
          <p:cNvCxnSpPr/>
          <p:nvPr/>
        </p:nvCxnSpPr>
        <p:spPr>
          <a:xfrm flipH="1" flipV="1">
            <a:off x="5715000" y="2813684"/>
            <a:ext cx="0" cy="2926080"/>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6667418-AC08-4CC1-862E-EE13FBDD3064}"/>
              </a:ext>
            </a:extLst>
          </p:cNvPr>
          <p:cNvSpPr/>
          <p:nvPr/>
        </p:nvSpPr>
        <p:spPr>
          <a:xfrm>
            <a:off x="7010401" y="5715000"/>
            <a:ext cx="1981200" cy="333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GB" sz="1600" b="1" dirty="0">
                <a:solidFill>
                  <a:srgbClr val="002060"/>
                </a:solidFill>
                <a:effectLst/>
                <a:ea typeface="Calibri" panose="020F0502020204030204" pitchFamily="34" charset="0"/>
                <a:cs typeface="Times New Roman" panose="02020603050405020304" pitchFamily="18" charset="0"/>
              </a:rPr>
              <a:t>Horizontal expansion </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902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205154" y="76200"/>
            <a:ext cx="8710246" cy="609600"/>
          </a:xfrm>
        </p:spPr>
        <p:txBody>
          <a:bodyPr>
            <a:normAutofit fontScale="90000"/>
          </a:bodyPr>
          <a:lstStyle/>
          <a:p>
            <a:r>
              <a:rPr lang="en-US" sz="4000" b="1" dirty="0">
                <a:ea typeface="ＭＳ Ｐゴシック" pitchFamily="34" charset="-128"/>
              </a:rPr>
              <a:t>Conclusion</a:t>
            </a:r>
          </a:p>
        </p:txBody>
      </p:sp>
      <p:sp>
        <p:nvSpPr>
          <p:cNvPr id="13" name="Content Placeholder 3">
            <a:extLst>
              <a:ext uri="{FF2B5EF4-FFF2-40B4-BE49-F238E27FC236}">
                <a16:creationId xmlns:a16="http://schemas.microsoft.com/office/drawing/2014/main" id="{D63DFE78-05F4-49DA-BCA2-6F50D2376F7F}"/>
              </a:ext>
            </a:extLst>
          </p:cNvPr>
          <p:cNvSpPr txBox="1">
            <a:spLocks/>
          </p:cNvSpPr>
          <p:nvPr/>
        </p:nvSpPr>
        <p:spPr>
          <a:xfrm>
            <a:off x="93785" y="838200"/>
            <a:ext cx="8943534" cy="58674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FF0000"/>
              </a:buClr>
            </a:pPr>
            <a:r>
              <a:rPr lang="en-GB" sz="10800" b="1" dirty="0"/>
              <a:t>An attempt has been made to integrate generational economy with the widely used economywide approach to look beyond impacts on macro and sectoral indicators. </a:t>
            </a:r>
          </a:p>
          <a:p>
            <a:pPr algn="just">
              <a:buClr>
                <a:srgbClr val="FF0000"/>
              </a:buClr>
            </a:pPr>
            <a:r>
              <a:rPr lang="en-GB" sz="10800" b="1" dirty="0"/>
              <a:t>The results highlight the financing of the generational deficits – which is mainly private due to low public expenditures in education, health, nutrition and social protection. </a:t>
            </a:r>
          </a:p>
          <a:p>
            <a:pPr algn="just">
              <a:buClr>
                <a:srgbClr val="FF0000"/>
              </a:buClr>
            </a:pPr>
            <a:r>
              <a:rPr lang="en-GB" sz="10800" b="1" dirty="0"/>
              <a:t>It also re-emphasised the importance of high, sustained and inclusive economic growth to support the generational equity and livelihood in the context of Bangladesh. </a:t>
            </a:r>
          </a:p>
          <a:p>
            <a:pPr algn="just">
              <a:buClr>
                <a:srgbClr val="FF0000"/>
              </a:buClr>
            </a:pPr>
            <a:r>
              <a:rPr lang="en-GB" sz="10800" b="1" dirty="0"/>
              <a:t>The analysis captures the precarious impacts on the consumption of the deficit generations – children and elderly. Private transfers which constitute the main sources of the consumption of the children are under threat and thus call for an effective public transfer in the form of child benefit, social pension or family benefit – as long as the economic situation returns to normalcy.  </a:t>
            </a:r>
            <a:endParaRPr lang="en-US" sz="10800" b="1" dirty="0"/>
          </a:p>
          <a:p>
            <a:pPr algn="just">
              <a:buClr>
                <a:srgbClr val="FF0000"/>
              </a:buCl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Wingdings" panose="05000000000000000000" pitchFamily="2" charset="2"/>
              <a:buChar char="§"/>
            </a:pPr>
            <a:endParaRPr lang="en-GB" b="1" dirty="0"/>
          </a:p>
          <a:p>
            <a:pPr lvl="1" algn="just">
              <a:buClr>
                <a:srgbClr val="FF0000"/>
              </a:buClr>
              <a:buFont typeface="Wingdings" panose="05000000000000000000" pitchFamily="2" charset="2"/>
              <a:buChar char="§"/>
            </a:pPr>
            <a:endParaRPr lang="en-GB" b="1" dirty="0"/>
          </a:p>
          <a:p>
            <a:pPr algn="just">
              <a:buClr>
                <a:srgbClr val="FF0000"/>
              </a:buClr>
              <a:buFont typeface="Wingdings" panose="05000000000000000000" pitchFamily="2" charset="2"/>
              <a:buChar char="§"/>
            </a:pPr>
            <a:endParaRPr lang="en-GB" sz="3200" b="1" dirty="0"/>
          </a:p>
          <a:p>
            <a:endParaRPr lang="en-US" sz="2400" dirty="0"/>
          </a:p>
          <a:p>
            <a:pPr lvl="1" algn="just">
              <a:buClr>
                <a:srgbClr val="FF0000"/>
              </a:buClr>
            </a:pPr>
            <a:endParaRPr lang="en-GB" sz="2200" b="1" dirty="0"/>
          </a:p>
          <a:p>
            <a:pPr marL="0" indent="0" algn="just">
              <a:buClr>
                <a:srgbClr val="FF0000"/>
              </a:buClr>
              <a:buNone/>
            </a:pPr>
            <a:endParaRPr lang="en-GB" sz="2600" b="1" dirty="0"/>
          </a:p>
          <a:p>
            <a:pPr algn="just">
              <a:buClr>
                <a:srgbClr val="FF0000"/>
              </a:buClr>
            </a:pPr>
            <a:endParaRPr lang="en-GB" sz="2600" b="1" dirty="0"/>
          </a:p>
          <a:p>
            <a:pPr algn="just">
              <a:buClr>
                <a:srgbClr val="FF0000"/>
              </a:buClr>
            </a:pPr>
            <a:endParaRPr lang="en-GB" sz="2600" b="1" dirty="0"/>
          </a:p>
          <a:p>
            <a:pPr algn="just">
              <a:buClr>
                <a:srgbClr val="FF0000"/>
              </a:buClr>
            </a:pPr>
            <a:endParaRPr lang="en-GB" sz="2600" b="1" dirty="0"/>
          </a:p>
          <a:p>
            <a:pPr algn="just">
              <a:buClr>
                <a:srgbClr val="FF0000"/>
              </a:buClr>
            </a:pPr>
            <a:endParaRPr lang="en-GB" sz="4000" b="1" dirty="0"/>
          </a:p>
          <a:p>
            <a:pPr marL="0" indent="0" algn="just">
              <a:buClr>
                <a:srgbClr val="FF0000"/>
              </a:buClr>
              <a:buFont typeface="Arial" pitchFamily="34" charset="0"/>
              <a:buNone/>
            </a:pPr>
            <a:endParaRPr lang="en-US" dirty="0"/>
          </a:p>
          <a:p>
            <a:pPr algn="just">
              <a:buClr>
                <a:srgbClr val="FF0000"/>
              </a:buClr>
            </a:pPr>
            <a:endParaRPr lang="en-GB" sz="2400" b="1" dirty="0"/>
          </a:p>
        </p:txBody>
      </p:sp>
      <p:sp>
        <p:nvSpPr>
          <p:cNvPr id="12" name="Content Placeholder 3">
            <a:extLst>
              <a:ext uri="{FF2B5EF4-FFF2-40B4-BE49-F238E27FC236}">
                <a16:creationId xmlns:a16="http://schemas.microsoft.com/office/drawing/2014/main" id="{57BE80D4-926B-4819-B2FE-49E7D5F3D574}"/>
              </a:ext>
            </a:extLst>
          </p:cNvPr>
          <p:cNvSpPr txBox="1">
            <a:spLocks/>
          </p:cNvSpPr>
          <p:nvPr/>
        </p:nvSpPr>
        <p:spPr>
          <a:xfrm>
            <a:off x="93785" y="6858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extLst>
      <p:ext uri="{BB962C8B-B14F-4D97-AF65-F5344CB8AC3E}">
        <p14:creationId xmlns:p14="http://schemas.microsoft.com/office/powerpoint/2010/main" val="132419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1066800"/>
          </a:xfrm>
        </p:spPr>
        <p:txBody>
          <a:bodyPr>
            <a:normAutofit/>
          </a:bodyPr>
          <a:lstStyle/>
          <a:p>
            <a:r>
              <a:rPr lang="en-US" b="1" dirty="0">
                <a:ea typeface="ＭＳ Ｐゴシック" pitchFamily="34" charset="-128"/>
              </a:rPr>
              <a:t>Presentation Outline</a:t>
            </a:r>
          </a:p>
        </p:txBody>
      </p:sp>
      <p:sp>
        <p:nvSpPr>
          <p:cNvPr id="4" name="Content Placeholder 3"/>
          <p:cNvSpPr>
            <a:spLocks noGrp="1"/>
          </p:cNvSpPr>
          <p:nvPr>
            <p:ph idx="1"/>
          </p:nvPr>
        </p:nvSpPr>
        <p:spPr>
          <a:xfrm>
            <a:off x="228600" y="1295400"/>
            <a:ext cx="8534400" cy="5181600"/>
          </a:xfrm>
        </p:spPr>
        <p:txBody>
          <a:bodyPr>
            <a:normAutofit/>
          </a:bodyPr>
          <a:lstStyle/>
          <a:p>
            <a:pPr marL="0" indent="0" algn="ctr">
              <a:buNone/>
            </a:pPr>
            <a:r>
              <a:rPr lang="en-GB" sz="4000" b="1" u="sng" dirty="0">
                <a:solidFill>
                  <a:srgbClr val="002060"/>
                </a:solidFill>
              </a:rPr>
              <a:t>Four Parts</a:t>
            </a:r>
          </a:p>
          <a:p>
            <a:pPr marL="0" indent="0" algn="just">
              <a:buNone/>
            </a:pPr>
            <a:r>
              <a:rPr lang="en-GB" sz="3800" b="1" dirty="0">
                <a:solidFill>
                  <a:srgbClr val="002060"/>
                </a:solidFill>
              </a:rPr>
              <a:t>Part A:</a:t>
            </a:r>
            <a:r>
              <a:rPr lang="en-GB" sz="3800" b="1" dirty="0"/>
              <a:t> Context, Methodology and Data</a:t>
            </a:r>
          </a:p>
          <a:p>
            <a:pPr marL="0" indent="0" algn="just">
              <a:buNone/>
            </a:pPr>
            <a:r>
              <a:rPr lang="en-GB" sz="3800" b="1" dirty="0">
                <a:solidFill>
                  <a:srgbClr val="002060"/>
                </a:solidFill>
              </a:rPr>
              <a:t>Part B:</a:t>
            </a:r>
            <a:r>
              <a:rPr lang="en-GB" sz="3800" b="1" dirty="0"/>
              <a:t> Pre-COVID 19 Situation and Social Protection System</a:t>
            </a:r>
          </a:p>
          <a:p>
            <a:pPr marL="0" indent="0" algn="just">
              <a:buNone/>
            </a:pPr>
            <a:r>
              <a:rPr lang="en-GB" sz="3800" b="1" dirty="0">
                <a:solidFill>
                  <a:srgbClr val="002060"/>
                </a:solidFill>
              </a:rPr>
              <a:t>Part C:</a:t>
            </a:r>
            <a:r>
              <a:rPr lang="en-GB" sz="3800" b="1" dirty="0"/>
              <a:t> COVID 19 Impacts on Generational Economy</a:t>
            </a:r>
          </a:p>
          <a:p>
            <a:pPr marL="0" indent="0" algn="just">
              <a:buNone/>
            </a:pPr>
            <a:r>
              <a:rPr lang="en-GB" sz="3800" b="1" dirty="0">
                <a:solidFill>
                  <a:srgbClr val="002060"/>
                </a:solidFill>
              </a:rPr>
              <a:t>Part D:</a:t>
            </a:r>
            <a:r>
              <a:rPr lang="en-GB" sz="3800" b="1" dirty="0"/>
              <a:t> Conclusion</a:t>
            </a:r>
          </a:p>
          <a:p>
            <a:pPr algn="just"/>
            <a:endParaRPr lang="en-GB" sz="2800" dirty="0"/>
          </a:p>
        </p:txBody>
      </p:sp>
      <p:sp>
        <p:nvSpPr>
          <p:cNvPr id="2" name="Content Placeholder 3">
            <a:extLst>
              <a:ext uri="{FF2B5EF4-FFF2-40B4-BE49-F238E27FC236}">
                <a16:creationId xmlns:a16="http://schemas.microsoft.com/office/drawing/2014/main" id="{3DB0F5BB-1685-43A2-AAB8-44642FF9C970}"/>
              </a:ext>
            </a:extLst>
          </p:cNvPr>
          <p:cNvSpPr txBox="1">
            <a:spLocks/>
          </p:cNvSpPr>
          <p:nvPr/>
        </p:nvSpPr>
        <p:spPr>
          <a:xfrm>
            <a:off x="93785" y="97536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1066800"/>
          </a:xfrm>
        </p:spPr>
        <p:txBody>
          <a:bodyPr>
            <a:normAutofit/>
          </a:bodyPr>
          <a:lstStyle/>
          <a:p>
            <a:r>
              <a:rPr lang="en-US" b="1" dirty="0">
                <a:ea typeface="ＭＳ Ｐゴシック" pitchFamily="34" charset="-128"/>
              </a:rPr>
              <a:t>Context</a:t>
            </a:r>
          </a:p>
        </p:txBody>
      </p:sp>
      <p:sp>
        <p:nvSpPr>
          <p:cNvPr id="4" name="Content Placeholder 3"/>
          <p:cNvSpPr>
            <a:spLocks noGrp="1"/>
          </p:cNvSpPr>
          <p:nvPr>
            <p:ph idx="1"/>
          </p:nvPr>
        </p:nvSpPr>
        <p:spPr>
          <a:xfrm>
            <a:off x="152399" y="1143000"/>
            <a:ext cx="8897815" cy="5471160"/>
          </a:xfrm>
        </p:spPr>
        <p:txBody>
          <a:bodyPr>
            <a:normAutofit lnSpcReduction="10000"/>
          </a:bodyPr>
          <a:lstStyle/>
          <a:p>
            <a:pPr algn="just">
              <a:buClr>
                <a:srgbClr val="FF0000"/>
              </a:buClr>
            </a:pPr>
            <a:r>
              <a:rPr lang="en-GB" sz="2700" b="1" dirty="0"/>
              <a:t>COVID 19 exerted severe negative consequences on social and economic indicators. </a:t>
            </a:r>
          </a:p>
          <a:p>
            <a:pPr algn="just">
              <a:buClr>
                <a:srgbClr val="FF0000"/>
              </a:buClr>
            </a:pPr>
            <a:r>
              <a:rPr lang="en-GB" sz="2700" b="1" dirty="0"/>
              <a:t>Multilateral agencies/Countries have adopted the economywide modeling approaches (such as SAM/CGE) to assess COVID 19 cost.</a:t>
            </a:r>
          </a:p>
          <a:p>
            <a:pPr algn="just">
              <a:buClr>
                <a:srgbClr val="FF0000"/>
              </a:buClr>
            </a:pPr>
            <a:r>
              <a:rPr lang="en-GB" sz="2700" b="1" dirty="0"/>
              <a:t>No attempt to assess the COVID 19 impacts and stimulus from the perspectives of generational economy or NTA.</a:t>
            </a:r>
          </a:p>
          <a:p>
            <a:pPr algn="just">
              <a:buClr>
                <a:srgbClr val="FF0000"/>
              </a:buClr>
            </a:pPr>
            <a:r>
              <a:rPr lang="en-GB" sz="2700" b="1" dirty="0"/>
              <a:t>We propose to combine the economywide modeling approach with NTA approach for deeper understanding of the COVID 19 impacts. </a:t>
            </a:r>
          </a:p>
          <a:p>
            <a:pPr algn="just">
              <a:buClr>
                <a:srgbClr val="FF0000"/>
              </a:buClr>
            </a:pPr>
            <a:r>
              <a:rPr lang="en-GB" sz="2700" b="1" dirty="0"/>
              <a:t>Combination of them would help us to assess the impacts (of COVID 19) as well as the stimulus from macro, sectoral and generational perspectives. </a:t>
            </a:r>
          </a:p>
          <a:p>
            <a:pPr algn="just"/>
            <a:endParaRPr lang="en-GB" sz="2600" b="1" dirty="0"/>
          </a:p>
        </p:txBody>
      </p:sp>
      <p:sp>
        <p:nvSpPr>
          <p:cNvPr id="2" name="Content Placeholder 3">
            <a:extLst>
              <a:ext uri="{FF2B5EF4-FFF2-40B4-BE49-F238E27FC236}">
                <a16:creationId xmlns:a16="http://schemas.microsoft.com/office/drawing/2014/main" id="{3DB0F5BB-1685-43A2-AAB8-44642FF9C970}"/>
              </a:ext>
            </a:extLst>
          </p:cNvPr>
          <p:cNvSpPr txBox="1">
            <a:spLocks/>
          </p:cNvSpPr>
          <p:nvPr/>
        </p:nvSpPr>
        <p:spPr>
          <a:xfrm>
            <a:off x="93785" y="97536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extLst>
      <p:ext uri="{BB962C8B-B14F-4D97-AF65-F5344CB8AC3E}">
        <p14:creationId xmlns:p14="http://schemas.microsoft.com/office/powerpoint/2010/main" val="371817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1066800"/>
          </a:xfrm>
        </p:spPr>
        <p:txBody>
          <a:bodyPr>
            <a:normAutofit/>
          </a:bodyPr>
          <a:lstStyle/>
          <a:p>
            <a:r>
              <a:rPr lang="en-US" b="1" dirty="0">
                <a:ea typeface="ＭＳ Ｐゴシック" pitchFamily="34" charset="-128"/>
              </a:rPr>
              <a:t>Methodology and Data</a:t>
            </a:r>
          </a:p>
        </p:txBody>
      </p:sp>
      <p:sp>
        <p:nvSpPr>
          <p:cNvPr id="2" name="Content Placeholder 3">
            <a:extLst>
              <a:ext uri="{FF2B5EF4-FFF2-40B4-BE49-F238E27FC236}">
                <a16:creationId xmlns:a16="http://schemas.microsoft.com/office/drawing/2014/main" id="{3DB0F5BB-1685-43A2-AAB8-44642FF9C970}"/>
              </a:ext>
            </a:extLst>
          </p:cNvPr>
          <p:cNvSpPr txBox="1">
            <a:spLocks/>
          </p:cNvSpPr>
          <p:nvPr/>
        </p:nvSpPr>
        <p:spPr>
          <a:xfrm>
            <a:off x="93785" y="97536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pic>
        <p:nvPicPr>
          <p:cNvPr id="5" name="Picture 4">
            <a:extLst>
              <a:ext uri="{FF2B5EF4-FFF2-40B4-BE49-F238E27FC236}">
                <a16:creationId xmlns:a16="http://schemas.microsoft.com/office/drawing/2014/main" id="{BD4FB138-88AB-43D1-B3BE-EC4644462117}"/>
              </a:ext>
            </a:extLst>
          </p:cNvPr>
          <p:cNvPicPr>
            <a:picLocks noChangeAspect="1"/>
          </p:cNvPicPr>
          <p:nvPr/>
        </p:nvPicPr>
        <p:blipFill>
          <a:blip r:embed="rId2"/>
          <a:stretch>
            <a:fillRect/>
          </a:stretch>
        </p:blipFill>
        <p:spPr>
          <a:xfrm>
            <a:off x="40082" y="1112520"/>
            <a:ext cx="9052560" cy="5637298"/>
          </a:xfrm>
          <a:prstGeom prst="rect">
            <a:avLst/>
          </a:prstGeom>
        </p:spPr>
      </p:pic>
    </p:spTree>
    <p:extLst>
      <p:ext uri="{BB962C8B-B14F-4D97-AF65-F5344CB8AC3E}">
        <p14:creationId xmlns:p14="http://schemas.microsoft.com/office/powerpoint/2010/main" val="300205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28954" y="76200"/>
            <a:ext cx="8710246" cy="762000"/>
          </a:xfrm>
        </p:spPr>
        <p:txBody>
          <a:bodyPr>
            <a:normAutofit/>
          </a:bodyPr>
          <a:lstStyle/>
          <a:p>
            <a:r>
              <a:rPr lang="en-US" sz="4000" b="1" dirty="0">
                <a:ea typeface="ＭＳ Ｐゴシック" pitchFamily="34" charset="-128"/>
              </a:rPr>
              <a:t>Before COVID 19… Rosy Picture!</a:t>
            </a:r>
          </a:p>
        </p:txBody>
      </p:sp>
      <p:sp>
        <p:nvSpPr>
          <p:cNvPr id="4" name="Content Placeholder 3"/>
          <p:cNvSpPr>
            <a:spLocks noGrp="1"/>
          </p:cNvSpPr>
          <p:nvPr>
            <p:ph idx="1"/>
          </p:nvPr>
        </p:nvSpPr>
        <p:spPr>
          <a:xfrm>
            <a:off x="228600" y="4343400"/>
            <a:ext cx="8710246" cy="2438400"/>
          </a:xfrm>
        </p:spPr>
        <p:txBody>
          <a:bodyPr>
            <a:normAutofit/>
          </a:bodyPr>
          <a:lstStyle/>
          <a:p>
            <a:pPr algn="just">
              <a:buClr>
                <a:srgbClr val="FF0000"/>
              </a:buClr>
            </a:pPr>
            <a:r>
              <a:rPr lang="en-GB" sz="2800" b="1" dirty="0"/>
              <a:t>According to officials data and key indicators Bangladesh’s performances were good</a:t>
            </a:r>
          </a:p>
          <a:p>
            <a:pPr marL="457200" lvl="1" indent="0" algn="just">
              <a:buClr>
                <a:srgbClr val="FF0000"/>
              </a:buClr>
              <a:buNone/>
            </a:pPr>
            <a:r>
              <a:rPr lang="en-GB" b="1" dirty="0">
                <a:solidFill>
                  <a:srgbClr val="002060"/>
                </a:solidFill>
              </a:rPr>
              <a:t>8.2%</a:t>
            </a:r>
            <a:r>
              <a:rPr lang="en-GB" b="1" dirty="0"/>
              <a:t> growth </a:t>
            </a:r>
            <a:r>
              <a:rPr lang="en-GB" b="1" dirty="0">
                <a:solidFill>
                  <a:srgbClr val="FF0000"/>
                </a:solidFill>
              </a:rPr>
              <a:t>|</a:t>
            </a:r>
            <a:r>
              <a:rPr lang="en-GB" b="1" dirty="0"/>
              <a:t> </a:t>
            </a:r>
            <a:r>
              <a:rPr lang="en-GB" b="1" dirty="0">
                <a:solidFill>
                  <a:srgbClr val="002060"/>
                </a:solidFill>
              </a:rPr>
              <a:t>3.7%</a:t>
            </a:r>
            <a:r>
              <a:rPr lang="en-GB" b="1" dirty="0"/>
              <a:t> unemployment rate </a:t>
            </a:r>
            <a:r>
              <a:rPr lang="en-GB" b="1" dirty="0">
                <a:solidFill>
                  <a:srgbClr val="FF0000"/>
                </a:solidFill>
              </a:rPr>
              <a:t>| </a:t>
            </a:r>
            <a:r>
              <a:rPr lang="en-GB" b="1" dirty="0"/>
              <a:t>Further improvements in poverty rate to </a:t>
            </a:r>
            <a:r>
              <a:rPr lang="en-GB" b="1" dirty="0">
                <a:solidFill>
                  <a:srgbClr val="002060"/>
                </a:solidFill>
              </a:rPr>
              <a:t>18.9%</a:t>
            </a:r>
            <a:r>
              <a:rPr lang="en-GB" b="1" dirty="0"/>
              <a:t> and extreme poverty rate to </a:t>
            </a:r>
            <a:r>
              <a:rPr lang="en-GB" b="1" dirty="0">
                <a:solidFill>
                  <a:srgbClr val="002060"/>
                </a:solidFill>
              </a:rPr>
              <a:t>9.4%</a:t>
            </a:r>
            <a:r>
              <a:rPr lang="en-GB" b="1" dirty="0"/>
              <a:t>.</a:t>
            </a:r>
          </a:p>
          <a:p>
            <a:pPr lvl="1" algn="just">
              <a:buClr>
                <a:srgbClr val="FF0000"/>
              </a:buClr>
            </a:pPr>
            <a:endParaRPr lang="en-GB" b="1" dirty="0"/>
          </a:p>
          <a:p>
            <a:pPr lvl="1" algn="just">
              <a:buClr>
                <a:srgbClr val="FF0000"/>
              </a:buClr>
            </a:pPr>
            <a:endParaRPr lang="en-GB" sz="3600" i="1" dirty="0"/>
          </a:p>
          <a:p>
            <a:pPr algn="just">
              <a:buClr>
                <a:srgbClr val="FF0000"/>
              </a:buClr>
            </a:pPr>
            <a:endParaRPr lang="en-US" dirty="0"/>
          </a:p>
          <a:p>
            <a:pPr algn="just">
              <a:buClr>
                <a:srgbClr val="FF0000"/>
              </a:buClr>
            </a:pPr>
            <a:endParaRPr lang="en-GB" sz="2400" b="1" dirty="0"/>
          </a:p>
        </p:txBody>
      </p:sp>
      <p:graphicFrame>
        <p:nvGraphicFramePr>
          <p:cNvPr id="6" name="Chart 5">
            <a:extLst>
              <a:ext uri="{FF2B5EF4-FFF2-40B4-BE49-F238E27FC236}">
                <a16:creationId xmlns:a16="http://schemas.microsoft.com/office/drawing/2014/main" id="{A9EC9EDD-7234-487B-9D90-F9287489CA82}"/>
              </a:ext>
            </a:extLst>
          </p:cNvPr>
          <p:cNvGraphicFramePr/>
          <p:nvPr>
            <p:extLst>
              <p:ext uri="{D42A27DB-BD31-4B8C-83A1-F6EECF244321}">
                <p14:modId xmlns:p14="http://schemas.microsoft.com/office/powerpoint/2010/main" val="647395206"/>
              </p:ext>
            </p:extLst>
          </p:nvPr>
        </p:nvGraphicFramePr>
        <p:xfrm>
          <a:off x="457200" y="838200"/>
          <a:ext cx="83820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2" name="Content Placeholder 3">
            <a:extLst>
              <a:ext uri="{FF2B5EF4-FFF2-40B4-BE49-F238E27FC236}">
                <a16:creationId xmlns:a16="http://schemas.microsoft.com/office/drawing/2014/main" id="{EC3510A3-76D3-4612-953E-99ADE5E7C7B5}"/>
              </a:ext>
            </a:extLst>
          </p:cNvPr>
          <p:cNvSpPr txBox="1">
            <a:spLocks/>
          </p:cNvSpPr>
          <p:nvPr/>
        </p:nvSpPr>
        <p:spPr>
          <a:xfrm>
            <a:off x="93785" y="6858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extLst>
      <p:ext uri="{BB962C8B-B14F-4D97-AF65-F5344CB8AC3E}">
        <p14:creationId xmlns:p14="http://schemas.microsoft.com/office/powerpoint/2010/main" val="120134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762000"/>
          </a:xfrm>
        </p:spPr>
        <p:txBody>
          <a:bodyPr>
            <a:normAutofit/>
          </a:bodyPr>
          <a:lstStyle/>
          <a:p>
            <a:r>
              <a:rPr lang="en-US" sz="4000" b="1" dirty="0">
                <a:ea typeface="ＭＳ Ｐゴシック" pitchFamily="34" charset="-128"/>
              </a:rPr>
              <a:t>Concerns… Rising Inequality and LCD</a:t>
            </a:r>
          </a:p>
        </p:txBody>
      </p:sp>
      <p:sp>
        <p:nvSpPr>
          <p:cNvPr id="4" name="Content Placeholder 3"/>
          <p:cNvSpPr>
            <a:spLocks noGrp="1"/>
          </p:cNvSpPr>
          <p:nvPr>
            <p:ph idx="1"/>
          </p:nvPr>
        </p:nvSpPr>
        <p:spPr>
          <a:xfrm>
            <a:off x="228600" y="4343400"/>
            <a:ext cx="8710246" cy="2438400"/>
          </a:xfrm>
        </p:spPr>
        <p:txBody>
          <a:bodyPr>
            <a:normAutofit fontScale="70000" lnSpcReduction="20000"/>
          </a:bodyPr>
          <a:lstStyle/>
          <a:p>
            <a:pPr algn="just">
              <a:buClr>
                <a:srgbClr val="FF0000"/>
              </a:buClr>
            </a:pPr>
            <a:r>
              <a:rPr lang="en-GB" sz="4000" b="1" dirty="0"/>
              <a:t>Income Gini also rising and 0.16 percentage points higher (0.486 in 2016)  </a:t>
            </a:r>
          </a:p>
          <a:p>
            <a:pPr algn="just">
              <a:buClr>
                <a:srgbClr val="FF0000"/>
              </a:buClr>
            </a:pPr>
            <a:r>
              <a:rPr lang="en-GB" sz="4000" b="1" dirty="0"/>
              <a:t>In every society Children (0-17) and elderly (65+) don’t earn (Y) but consume (C), the </a:t>
            </a:r>
            <a:r>
              <a:rPr lang="en-GB" sz="4000" b="1" i="1" dirty="0">
                <a:solidFill>
                  <a:srgbClr val="002060"/>
                </a:solidFill>
              </a:rPr>
              <a:t>gap (C-Y)</a:t>
            </a:r>
            <a:r>
              <a:rPr lang="en-GB" sz="4000" b="1" dirty="0"/>
              <a:t> is called life cycle deficit (LCD). They are increasing fast and coverage is mainly from private transfers.</a:t>
            </a:r>
            <a:endParaRPr lang="en-GB" sz="2400" b="1" dirty="0"/>
          </a:p>
        </p:txBody>
      </p:sp>
      <p:sp>
        <p:nvSpPr>
          <p:cNvPr id="5" name="Content Placeholder 3">
            <a:extLst>
              <a:ext uri="{FF2B5EF4-FFF2-40B4-BE49-F238E27FC236}">
                <a16:creationId xmlns:a16="http://schemas.microsoft.com/office/drawing/2014/main" id="{98555906-FF84-456E-BDF9-F4C4A21DF5AA}"/>
              </a:ext>
            </a:extLst>
          </p:cNvPr>
          <p:cNvSpPr txBox="1">
            <a:spLocks/>
          </p:cNvSpPr>
          <p:nvPr/>
        </p:nvSpPr>
        <p:spPr>
          <a:xfrm>
            <a:off x="152400" y="936171"/>
            <a:ext cx="4038600" cy="359229"/>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1500" b="1" dirty="0">
                <a:solidFill>
                  <a:schemeClr val="bg1"/>
                </a:solidFill>
              </a:rPr>
              <a:t>Consumption Gini Coefficient</a:t>
            </a:r>
          </a:p>
          <a:p>
            <a:pPr algn="ctr">
              <a:buClr>
                <a:srgbClr val="FF0000"/>
              </a:buClr>
            </a:pPr>
            <a:endParaRPr lang="en-GB" sz="1200" b="1" dirty="0"/>
          </a:p>
        </p:txBody>
      </p:sp>
      <p:sp>
        <p:nvSpPr>
          <p:cNvPr id="6" name="Content Placeholder 3">
            <a:extLst>
              <a:ext uri="{FF2B5EF4-FFF2-40B4-BE49-F238E27FC236}">
                <a16:creationId xmlns:a16="http://schemas.microsoft.com/office/drawing/2014/main" id="{6F1BE8D2-4D13-4A4A-A7CB-DDF47B824B78}"/>
              </a:ext>
            </a:extLst>
          </p:cNvPr>
          <p:cNvSpPr txBox="1">
            <a:spLocks/>
          </p:cNvSpPr>
          <p:nvPr/>
        </p:nvSpPr>
        <p:spPr>
          <a:xfrm>
            <a:off x="4724399" y="914400"/>
            <a:ext cx="4079631" cy="359229"/>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1500" b="1" dirty="0">
                <a:solidFill>
                  <a:schemeClr val="bg1"/>
                </a:solidFill>
              </a:rPr>
              <a:t>Child and Elderly LCD</a:t>
            </a:r>
          </a:p>
          <a:p>
            <a:pPr algn="ctr">
              <a:buClr>
                <a:srgbClr val="FF0000"/>
              </a:buClr>
            </a:pPr>
            <a:endParaRPr lang="en-GB" sz="1200" b="1" dirty="0"/>
          </a:p>
        </p:txBody>
      </p:sp>
      <p:sp>
        <p:nvSpPr>
          <p:cNvPr id="10" name="Arrow: Up-Down 9">
            <a:extLst>
              <a:ext uri="{FF2B5EF4-FFF2-40B4-BE49-F238E27FC236}">
                <a16:creationId xmlns:a16="http://schemas.microsoft.com/office/drawing/2014/main" id="{4B1C7CFC-1A75-4CE4-ACC8-5BC9C9D508F6}"/>
              </a:ext>
            </a:extLst>
          </p:cNvPr>
          <p:cNvSpPr/>
          <p:nvPr/>
        </p:nvSpPr>
        <p:spPr>
          <a:xfrm flipH="1">
            <a:off x="4309872" y="914400"/>
            <a:ext cx="109728" cy="3291840"/>
          </a:xfrm>
          <a:prstGeom prst="up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2611995513"/>
              </p:ext>
            </p:extLst>
          </p:nvPr>
        </p:nvGraphicFramePr>
        <p:xfrm>
          <a:off x="152400" y="1330569"/>
          <a:ext cx="393192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2FC9DA8F-C277-426E-BBCB-E08F6164A5CF}"/>
              </a:ext>
            </a:extLst>
          </p:cNvPr>
          <p:cNvGraphicFramePr>
            <a:graphicFrameLocks/>
          </p:cNvGraphicFramePr>
          <p:nvPr>
            <p:extLst>
              <p:ext uri="{D42A27DB-BD31-4B8C-83A1-F6EECF244321}">
                <p14:modId xmlns:p14="http://schemas.microsoft.com/office/powerpoint/2010/main" val="3891716077"/>
              </p:ext>
            </p:extLst>
          </p:nvPr>
        </p:nvGraphicFramePr>
        <p:xfrm>
          <a:off x="4419600" y="135276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Arrow: Left-Right 1">
            <a:extLst>
              <a:ext uri="{FF2B5EF4-FFF2-40B4-BE49-F238E27FC236}">
                <a16:creationId xmlns:a16="http://schemas.microsoft.com/office/drawing/2014/main" id="{442BCF84-63E2-4389-A916-862F69352841}"/>
              </a:ext>
            </a:extLst>
          </p:cNvPr>
          <p:cNvSpPr/>
          <p:nvPr/>
        </p:nvSpPr>
        <p:spPr>
          <a:xfrm>
            <a:off x="685800" y="2590800"/>
            <a:ext cx="3417277" cy="365760"/>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Growth hurting inequality 0.27 +</a:t>
            </a:r>
          </a:p>
        </p:txBody>
      </p:sp>
      <p:sp>
        <p:nvSpPr>
          <p:cNvPr id="3" name="Content Placeholder 3">
            <a:extLst>
              <a:ext uri="{FF2B5EF4-FFF2-40B4-BE49-F238E27FC236}">
                <a16:creationId xmlns:a16="http://schemas.microsoft.com/office/drawing/2014/main" id="{461C3C1B-E2E4-4877-B40A-7BB34C1AAB97}"/>
              </a:ext>
            </a:extLst>
          </p:cNvPr>
          <p:cNvSpPr txBox="1">
            <a:spLocks/>
          </p:cNvSpPr>
          <p:nvPr/>
        </p:nvSpPr>
        <p:spPr>
          <a:xfrm>
            <a:off x="93785" y="6858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extLst>
      <p:ext uri="{BB962C8B-B14F-4D97-AF65-F5344CB8AC3E}">
        <p14:creationId xmlns:p14="http://schemas.microsoft.com/office/powerpoint/2010/main" val="12804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609600"/>
          </a:xfrm>
        </p:spPr>
        <p:txBody>
          <a:bodyPr>
            <a:normAutofit fontScale="90000"/>
          </a:bodyPr>
          <a:lstStyle/>
          <a:p>
            <a:r>
              <a:rPr lang="en-US" sz="4000" b="1" dirty="0">
                <a:ea typeface="ＭＳ Ｐゴシック" pitchFamily="34" charset="-128"/>
              </a:rPr>
              <a:t>CGE: Simulation Design | Results | Linkage</a:t>
            </a:r>
          </a:p>
        </p:txBody>
      </p:sp>
      <p:sp>
        <p:nvSpPr>
          <p:cNvPr id="4" name="Content Placeholder 3"/>
          <p:cNvSpPr>
            <a:spLocks noGrp="1"/>
          </p:cNvSpPr>
          <p:nvPr>
            <p:ph idx="1"/>
          </p:nvPr>
        </p:nvSpPr>
        <p:spPr>
          <a:xfrm>
            <a:off x="93785" y="1219200"/>
            <a:ext cx="3657600" cy="5364480"/>
          </a:xfrm>
        </p:spPr>
        <p:txBody>
          <a:bodyPr>
            <a:normAutofit lnSpcReduction="10000"/>
          </a:bodyPr>
          <a:lstStyle/>
          <a:p>
            <a:pPr algn="just">
              <a:buClr>
                <a:srgbClr val="FF0000"/>
              </a:buClr>
            </a:pPr>
            <a:r>
              <a:rPr lang="en-GB" sz="2200" b="1" dirty="0"/>
              <a:t>A simulation carried out with CGE model 2020</a:t>
            </a:r>
          </a:p>
          <a:p>
            <a:pPr algn="just">
              <a:buClr>
                <a:srgbClr val="FF0000"/>
              </a:buClr>
            </a:pPr>
            <a:r>
              <a:rPr lang="en-GB" sz="2200" b="1" dirty="0"/>
              <a:t>15 % reduction in RMG exports </a:t>
            </a:r>
            <a:r>
              <a:rPr lang="en-GB" sz="2200" b="1" dirty="0">
                <a:solidFill>
                  <a:srgbClr val="FF0000"/>
                </a:solidFill>
              </a:rPr>
              <a:t>|</a:t>
            </a:r>
            <a:r>
              <a:rPr lang="en-GB" sz="2200" b="1" dirty="0"/>
              <a:t> 3.7 % fall in remittances </a:t>
            </a:r>
            <a:r>
              <a:rPr lang="en-GB" sz="2200" b="1" dirty="0">
                <a:solidFill>
                  <a:srgbClr val="FF0000"/>
                </a:solidFill>
              </a:rPr>
              <a:t>|</a:t>
            </a:r>
            <a:r>
              <a:rPr lang="en-GB" sz="2200" b="1" dirty="0"/>
              <a:t> 8 weeks lockdown</a:t>
            </a:r>
          </a:p>
          <a:p>
            <a:pPr algn="just">
              <a:buClr>
                <a:srgbClr val="FF0000"/>
              </a:buClr>
            </a:pPr>
            <a:endParaRPr lang="en-GB" sz="2200" b="1" dirty="0"/>
          </a:p>
          <a:p>
            <a:pPr algn="just">
              <a:buClr>
                <a:srgbClr val="FF0000"/>
              </a:buClr>
            </a:pPr>
            <a:endParaRPr lang="en-GB" sz="2200" b="1" dirty="0"/>
          </a:p>
          <a:p>
            <a:pPr algn="just">
              <a:buClr>
                <a:srgbClr val="FF0000"/>
              </a:buClr>
            </a:pPr>
            <a:endParaRPr lang="en-GB" sz="2200" b="1" dirty="0"/>
          </a:p>
          <a:p>
            <a:pPr algn="just">
              <a:buClr>
                <a:srgbClr val="FF0000"/>
              </a:buClr>
            </a:pPr>
            <a:endParaRPr lang="en-GB" sz="1400" b="1" dirty="0"/>
          </a:p>
          <a:p>
            <a:pPr algn="just">
              <a:buClr>
                <a:srgbClr val="FF0000"/>
              </a:buClr>
            </a:pPr>
            <a:r>
              <a:rPr lang="en-GB" sz="2200" b="1" dirty="0"/>
              <a:t>CGE results linked to the Bangladesh NTA 2020 to assess impacts on the generational economy – income, consumption and LCD</a:t>
            </a:r>
          </a:p>
          <a:p>
            <a:pPr algn="just">
              <a:buClr>
                <a:srgbClr val="FF0000"/>
              </a:buClr>
            </a:pPr>
            <a:endParaRPr lang="en-GB" sz="2600" b="1" dirty="0"/>
          </a:p>
          <a:p>
            <a:pPr algn="just">
              <a:buClr>
                <a:srgbClr val="FF0000"/>
              </a:buClr>
            </a:pPr>
            <a:endParaRPr lang="en-GB" sz="4000" b="1" dirty="0"/>
          </a:p>
          <a:p>
            <a:pPr marL="0" indent="0" algn="just">
              <a:buClr>
                <a:srgbClr val="FF0000"/>
              </a:buClr>
              <a:buNone/>
            </a:pPr>
            <a:endParaRPr lang="en-US" dirty="0"/>
          </a:p>
          <a:p>
            <a:pPr algn="just">
              <a:buClr>
                <a:srgbClr val="FF0000"/>
              </a:buClr>
            </a:pPr>
            <a:endParaRPr lang="en-GB" sz="2400" b="1" dirty="0"/>
          </a:p>
        </p:txBody>
      </p:sp>
      <p:sp>
        <p:nvSpPr>
          <p:cNvPr id="6" name="Content Placeholder 3">
            <a:extLst>
              <a:ext uri="{FF2B5EF4-FFF2-40B4-BE49-F238E27FC236}">
                <a16:creationId xmlns:a16="http://schemas.microsoft.com/office/drawing/2014/main" id="{9A9FF213-EF69-4105-A660-38A5F461C2C6}"/>
              </a:ext>
            </a:extLst>
          </p:cNvPr>
          <p:cNvSpPr txBox="1">
            <a:spLocks/>
          </p:cNvSpPr>
          <p:nvPr/>
        </p:nvSpPr>
        <p:spPr>
          <a:xfrm>
            <a:off x="76200" y="853440"/>
            <a:ext cx="3657600" cy="36576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2000" b="1" dirty="0">
                <a:solidFill>
                  <a:schemeClr val="bg1"/>
                </a:solidFill>
              </a:rPr>
              <a:t>Simulation Design</a:t>
            </a:r>
          </a:p>
          <a:p>
            <a:pPr algn="ctr">
              <a:buClr>
                <a:srgbClr val="FF0000"/>
              </a:buClr>
            </a:pPr>
            <a:endParaRPr lang="en-GB" sz="1200" b="1" dirty="0"/>
          </a:p>
        </p:txBody>
      </p:sp>
      <p:sp>
        <p:nvSpPr>
          <p:cNvPr id="9" name="Content Placeholder 3">
            <a:extLst>
              <a:ext uri="{FF2B5EF4-FFF2-40B4-BE49-F238E27FC236}">
                <a16:creationId xmlns:a16="http://schemas.microsoft.com/office/drawing/2014/main" id="{5972C72E-9DC7-4422-95CA-F51B076E39CE}"/>
              </a:ext>
            </a:extLst>
          </p:cNvPr>
          <p:cNvSpPr txBox="1">
            <a:spLocks/>
          </p:cNvSpPr>
          <p:nvPr/>
        </p:nvSpPr>
        <p:spPr>
          <a:xfrm>
            <a:off x="3947160" y="853440"/>
            <a:ext cx="5120640" cy="36576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2000" b="1" dirty="0">
                <a:solidFill>
                  <a:schemeClr val="bg1"/>
                </a:solidFill>
              </a:rPr>
              <a:t>Bangladesh CGE Model</a:t>
            </a:r>
          </a:p>
          <a:p>
            <a:pPr algn="ctr">
              <a:buClr>
                <a:srgbClr val="FF0000"/>
              </a:buClr>
            </a:pPr>
            <a:endParaRPr lang="en-GB" sz="1200" b="1" dirty="0"/>
          </a:p>
        </p:txBody>
      </p:sp>
      <p:sp>
        <p:nvSpPr>
          <p:cNvPr id="10" name="Arrow: Up-Down 9">
            <a:extLst>
              <a:ext uri="{FF2B5EF4-FFF2-40B4-BE49-F238E27FC236}">
                <a16:creationId xmlns:a16="http://schemas.microsoft.com/office/drawing/2014/main" id="{581F8938-B97D-4430-AB90-5E44FC04A4C7}"/>
              </a:ext>
            </a:extLst>
          </p:cNvPr>
          <p:cNvSpPr/>
          <p:nvPr/>
        </p:nvSpPr>
        <p:spPr>
          <a:xfrm flipH="1">
            <a:off x="3776472" y="914400"/>
            <a:ext cx="109728" cy="5669280"/>
          </a:xfrm>
          <a:prstGeom prst="up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3">
            <a:extLst>
              <a:ext uri="{FF2B5EF4-FFF2-40B4-BE49-F238E27FC236}">
                <a16:creationId xmlns:a16="http://schemas.microsoft.com/office/drawing/2014/main" id="{C2A1DF97-FB57-4A3F-91A7-5F7092EAE4DF}"/>
              </a:ext>
            </a:extLst>
          </p:cNvPr>
          <p:cNvSpPr txBox="1">
            <a:spLocks/>
          </p:cNvSpPr>
          <p:nvPr/>
        </p:nvSpPr>
        <p:spPr>
          <a:xfrm>
            <a:off x="93785" y="6858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pic>
        <p:nvPicPr>
          <p:cNvPr id="12" name="Picture 11">
            <a:extLst>
              <a:ext uri="{FF2B5EF4-FFF2-40B4-BE49-F238E27FC236}">
                <a16:creationId xmlns:a16="http://schemas.microsoft.com/office/drawing/2014/main" id="{CE3D203C-A755-4AC8-85D0-6A084E054C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7160" y="1219200"/>
            <a:ext cx="5120640" cy="5591175"/>
          </a:xfrm>
          <a:prstGeom prst="rect">
            <a:avLst/>
          </a:prstGeom>
          <a:noFill/>
          <a:ln>
            <a:noFill/>
          </a:ln>
        </p:spPr>
      </p:pic>
      <p:sp>
        <p:nvSpPr>
          <p:cNvPr id="5" name="Rectangle 4">
            <a:extLst>
              <a:ext uri="{FF2B5EF4-FFF2-40B4-BE49-F238E27FC236}">
                <a16:creationId xmlns:a16="http://schemas.microsoft.com/office/drawing/2014/main" id="{AC151901-AEA0-4806-9623-C8F87DC3DC55}"/>
              </a:ext>
            </a:extLst>
          </p:cNvPr>
          <p:cNvSpPr/>
          <p:nvPr/>
        </p:nvSpPr>
        <p:spPr>
          <a:xfrm flipH="1">
            <a:off x="304800" y="3276600"/>
            <a:ext cx="3429000" cy="1143000"/>
          </a:xfrm>
          <a:prstGeom prst="rect">
            <a:avLst/>
          </a:prstGeom>
          <a:solidFill>
            <a:srgbClr val="00206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rgbClr val="FF0000"/>
              </a:buClr>
            </a:pPr>
            <a:r>
              <a:rPr lang="en-GB" sz="2000" b="1" dirty="0"/>
              <a:t>GDP growth rate drop to 1.5% and Household income reduced by 13%.</a:t>
            </a:r>
          </a:p>
        </p:txBody>
      </p:sp>
    </p:spTree>
    <p:extLst>
      <p:ext uri="{BB962C8B-B14F-4D97-AF65-F5344CB8AC3E}">
        <p14:creationId xmlns:p14="http://schemas.microsoft.com/office/powerpoint/2010/main" val="406783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3785" y="76200"/>
            <a:ext cx="8710246" cy="529884"/>
          </a:xfrm>
        </p:spPr>
        <p:txBody>
          <a:bodyPr>
            <a:normAutofit fontScale="90000"/>
          </a:bodyPr>
          <a:lstStyle/>
          <a:p>
            <a:r>
              <a:rPr lang="en-US" sz="4000" b="1" dirty="0">
                <a:ea typeface="ＭＳ Ｐゴシック" pitchFamily="34" charset="-128"/>
              </a:rPr>
              <a:t>Results: Generational Economy </a:t>
            </a:r>
          </a:p>
        </p:txBody>
      </p:sp>
      <p:sp>
        <p:nvSpPr>
          <p:cNvPr id="13" name="Content Placeholder 3">
            <a:extLst>
              <a:ext uri="{FF2B5EF4-FFF2-40B4-BE49-F238E27FC236}">
                <a16:creationId xmlns:a16="http://schemas.microsoft.com/office/drawing/2014/main" id="{F1C3E3C8-2787-4B3D-9B09-F58AE0D776FC}"/>
              </a:ext>
            </a:extLst>
          </p:cNvPr>
          <p:cNvSpPr txBox="1">
            <a:spLocks/>
          </p:cNvSpPr>
          <p:nvPr/>
        </p:nvSpPr>
        <p:spPr>
          <a:xfrm>
            <a:off x="4572000" y="783772"/>
            <a:ext cx="4480560" cy="355712"/>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2000" b="1" dirty="0">
                <a:solidFill>
                  <a:schemeClr val="bg1"/>
                </a:solidFill>
              </a:rPr>
              <a:t>Children | Elderly LCD (Post COVID 19)</a:t>
            </a:r>
          </a:p>
          <a:p>
            <a:pPr algn="ctr">
              <a:buClr>
                <a:srgbClr val="FF0000"/>
              </a:buClr>
            </a:pPr>
            <a:endParaRPr lang="en-GB" sz="1200" b="1" dirty="0"/>
          </a:p>
        </p:txBody>
      </p:sp>
      <p:sp>
        <p:nvSpPr>
          <p:cNvPr id="17" name="Content Placeholder 3">
            <a:extLst>
              <a:ext uri="{FF2B5EF4-FFF2-40B4-BE49-F238E27FC236}">
                <a16:creationId xmlns:a16="http://schemas.microsoft.com/office/drawing/2014/main" id="{55419727-F4C5-44A8-B344-084D3E85BFE5}"/>
              </a:ext>
            </a:extLst>
          </p:cNvPr>
          <p:cNvSpPr txBox="1">
            <a:spLocks/>
          </p:cNvSpPr>
          <p:nvPr/>
        </p:nvSpPr>
        <p:spPr>
          <a:xfrm>
            <a:off x="4572000" y="3856892"/>
            <a:ext cx="4480560" cy="334108"/>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FF0000"/>
              </a:buClr>
              <a:buNone/>
            </a:pPr>
            <a:r>
              <a:rPr lang="en-GB" sz="2000" b="1" dirty="0">
                <a:solidFill>
                  <a:schemeClr val="bg1"/>
                </a:solidFill>
              </a:rPr>
              <a:t>LCD and Transfers</a:t>
            </a:r>
          </a:p>
          <a:p>
            <a:pPr algn="ctr">
              <a:buClr>
                <a:srgbClr val="FF0000"/>
              </a:buClr>
            </a:pPr>
            <a:endParaRPr lang="en-GB" sz="1200" b="1" dirty="0"/>
          </a:p>
        </p:txBody>
      </p:sp>
      <p:sp>
        <p:nvSpPr>
          <p:cNvPr id="18" name="Arrow: Up-Down 17">
            <a:extLst>
              <a:ext uri="{FF2B5EF4-FFF2-40B4-BE49-F238E27FC236}">
                <a16:creationId xmlns:a16="http://schemas.microsoft.com/office/drawing/2014/main" id="{13F8AE01-5FBE-4B2B-8380-18E8050FA813}"/>
              </a:ext>
            </a:extLst>
          </p:cNvPr>
          <p:cNvSpPr/>
          <p:nvPr/>
        </p:nvSpPr>
        <p:spPr>
          <a:xfrm flipH="1">
            <a:off x="4419600" y="777240"/>
            <a:ext cx="109728" cy="5943600"/>
          </a:xfrm>
          <a:prstGeom prst="up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a:extLst>
              <a:ext uri="{FF2B5EF4-FFF2-40B4-BE49-F238E27FC236}">
                <a16:creationId xmlns:a16="http://schemas.microsoft.com/office/drawing/2014/main" id="{220E27AE-415C-472D-A924-50C02F88E29E}"/>
              </a:ext>
            </a:extLst>
          </p:cNvPr>
          <p:cNvSpPr txBox="1">
            <a:spLocks/>
          </p:cNvSpPr>
          <p:nvPr/>
        </p:nvSpPr>
        <p:spPr>
          <a:xfrm>
            <a:off x="164660" y="787288"/>
            <a:ext cx="4233672" cy="36576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defRPr sz="1080" b="1" i="0" u="none" strike="noStrike" kern="1200" spc="0" baseline="0">
                <a:solidFill>
                  <a:sysClr val="windowText" lastClr="000000"/>
                </a:solidFill>
                <a:latin typeface="+mn-lt"/>
                <a:ea typeface="+mn-ea"/>
                <a:cs typeface="+mn-cs"/>
              </a:defRPr>
            </a:pPr>
            <a:r>
              <a:rPr lang="en-US" sz="1900" dirty="0">
                <a:solidFill>
                  <a:schemeClr val="bg1"/>
                </a:solidFill>
              </a:rPr>
              <a:t>Per  Capita Income (Y) |</a:t>
            </a:r>
            <a:r>
              <a:rPr lang="en-US" sz="1900" baseline="0" dirty="0">
                <a:solidFill>
                  <a:schemeClr val="bg1"/>
                </a:solidFill>
              </a:rPr>
              <a:t>Consumption (C)</a:t>
            </a:r>
            <a:endParaRPr lang="en-US" sz="1900" dirty="0">
              <a:solidFill>
                <a:schemeClr val="bg1"/>
              </a:solidFill>
            </a:endParaRPr>
          </a:p>
          <a:p>
            <a:pPr algn="ctr">
              <a:buClr>
                <a:srgbClr val="FF0000"/>
              </a:buClr>
            </a:pPr>
            <a:endParaRPr lang="en-GB" sz="1200" b="1" dirty="0">
              <a:solidFill>
                <a:schemeClr val="bg1"/>
              </a:solidFill>
            </a:endParaRPr>
          </a:p>
        </p:txBody>
      </p:sp>
      <p:graphicFrame>
        <p:nvGraphicFramePr>
          <p:cNvPr id="12" name="Chart 11">
            <a:extLst>
              <a:ext uri="{FF2B5EF4-FFF2-40B4-BE49-F238E27FC236}">
                <a16:creationId xmlns:a16="http://schemas.microsoft.com/office/drawing/2014/main" id="{80E141B2-ED29-477D-B7A9-C68220CEB0D9}"/>
              </a:ext>
            </a:extLst>
          </p:cNvPr>
          <p:cNvGraphicFramePr>
            <a:graphicFrameLocks/>
          </p:cNvGraphicFramePr>
          <p:nvPr/>
        </p:nvGraphicFramePr>
        <p:xfrm>
          <a:off x="4572000" y="4175760"/>
          <a:ext cx="2377440" cy="2651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DB1455FF-27F5-4B68-BCAB-7576DF7A5688}"/>
              </a:ext>
            </a:extLst>
          </p:cNvPr>
          <p:cNvGraphicFramePr>
            <a:graphicFrameLocks/>
          </p:cNvGraphicFramePr>
          <p:nvPr/>
        </p:nvGraphicFramePr>
        <p:xfrm>
          <a:off x="6766560" y="4191000"/>
          <a:ext cx="2377440" cy="256032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a:extLst>
              <a:ext uri="{FF2B5EF4-FFF2-40B4-BE49-F238E27FC236}">
                <a16:creationId xmlns:a16="http://schemas.microsoft.com/office/drawing/2014/main" id="{4263D911-FF12-491A-8481-99A320175C69}"/>
              </a:ext>
            </a:extLst>
          </p:cNvPr>
          <p:cNvCxnSpPr>
            <a:cxnSpLocks/>
          </p:cNvCxnSpPr>
          <p:nvPr/>
        </p:nvCxnSpPr>
        <p:spPr>
          <a:xfrm flipH="1" flipV="1">
            <a:off x="6858000" y="4267200"/>
            <a:ext cx="0" cy="237744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30" name="Content Placeholder 3">
            <a:extLst>
              <a:ext uri="{FF2B5EF4-FFF2-40B4-BE49-F238E27FC236}">
                <a16:creationId xmlns:a16="http://schemas.microsoft.com/office/drawing/2014/main" id="{7FF61D04-3CF9-47E3-BCF9-2805C32B2124}"/>
              </a:ext>
            </a:extLst>
          </p:cNvPr>
          <p:cNvSpPr txBox="1">
            <a:spLocks/>
          </p:cNvSpPr>
          <p:nvPr/>
        </p:nvSpPr>
        <p:spPr>
          <a:xfrm>
            <a:off x="121920" y="3856892"/>
            <a:ext cx="4297680" cy="334108"/>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80" b="1" i="0" u="none" strike="noStrike" kern="1200" spc="0" baseline="0">
                <a:solidFill>
                  <a:sysClr val="windowText" lastClr="000000"/>
                </a:solidFill>
                <a:latin typeface="+mn-lt"/>
                <a:ea typeface="+mn-ea"/>
                <a:cs typeface="+mn-cs"/>
              </a:defRPr>
            </a:pPr>
            <a:r>
              <a:rPr lang="en-US" sz="2000" b="1" i="0" baseline="0" dirty="0">
                <a:solidFill>
                  <a:schemeClr val="bg1"/>
                </a:solidFill>
                <a:effectLst/>
              </a:rPr>
              <a:t>LCD (% of pre-covid 19 consumption)</a:t>
            </a:r>
            <a:endParaRPr lang="en-US" sz="2000" dirty="0">
              <a:solidFill>
                <a:schemeClr val="bg1"/>
              </a:solidFill>
            </a:endParaRPr>
          </a:p>
          <a:p>
            <a:pPr algn="ctr">
              <a:buClr>
                <a:srgbClr val="FF0000"/>
              </a:buClr>
            </a:pPr>
            <a:endParaRPr lang="en-GB" sz="1200" b="1" dirty="0"/>
          </a:p>
        </p:txBody>
      </p:sp>
      <p:sp>
        <p:nvSpPr>
          <p:cNvPr id="4" name="Content Placeholder 3">
            <a:extLst>
              <a:ext uri="{FF2B5EF4-FFF2-40B4-BE49-F238E27FC236}">
                <a16:creationId xmlns:a16="http://schemas.microsoft.com/office/drawing/2014/main" id="{3C4DCBAD-FEF5-4D3F-9432-9EDD883AB31E}"/>
              </a:ext>
            </a:extLst>
          </p:cNvPr>
          <p:cNvSpPr txBox="1">
            <a:spLocks/>
          </p:cNvSpPr>
          <p:nvPr/>
        </p:nvSpPr>
        <p:spPr>
          <a:xfrm>
            <a:off x="93785" y="6096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graphicFrame>
        <p:nvGraphicFramePr>
          <p:cNvPr id="19" name="Chart 18">
            <a:extLst>
              <a:ext uri="{FF2B5EF4-FFF2-40B4-BE49-F238E27FC236}">
                <a16:creationId xmlns:a16="http://schemas.microsoft.com/office/drawing/2014/main" id="{17DA507D-2BF6-48C6-B676-E513EF0F4A9D}"/>
              </a:ext>
            </a:extLst>
          </p:cNvPr>
          <p:cNvGraphicFramePr/>
          <p:nvPr>
            <p:extLst>
              <p:ext uri="{D42A27DB-BD31-4B8C-83A1-F6EECF244321}">
                <p14:modId xmlns:p14="http://schemas.microsoft.com/office/powerpoint/2010/main" val="205265390"/>
              </p:ext>
            </p:extLst>
          </p:nvPr>
        </p:nvGraphicFramePr>
        <p:xfrm>
          <a:off x="152400" y="1173480"/>
          <a:ext cx="4198503" cy="25603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a:extLst>
              <a:ext uri="{FF2B5EF4-FFF2-40B4-BE49-F238E27FC236}">
                <a16:creationId xmlns:a16="http://schemas.microsoft.com/office/drawing/2014/main" id="{CF631366-6305-40C2-BCB9-E3B466D3D77F}"/>
              </a:ext>
            </a:extLst>
          </p:cNvPr>
          <p:cNvGraphicFramePr/>
          <p:nvPr>
            <p:extLst>
              <p:ext uri="{D42A27DB-BD31-4B8C-83A1-F6EECF244321}">
                <p14:modId xmlns:p14="http://schemas.microsoft.com/office/powerpoint/2010/main" val="3176684345"/>
              </p:ext>
            </p:extLst>
          </p:nvPr>
        </p:nvGraphicFramePr>
        <p:xfrm>
          <a:off x="164659" y="4246098"/>
          <a:ext cx="4163501" cy="247474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Chart 22">
            <a:extLst>
              <a:ext uri="{FF2B5EF4-FFF2-40B4-BE49-F238E27FC236}">
                <a16:creationId xmlns:a16="http://schemas.microsoft.com/office/drawing/2014/main" id="{D423AD2F-6B94-4E32-88B5-DC6A9C113E09}"/>
              </a:ext>
            </a:extLst>
          </p:cNvPr>
          <p:cNvGraphicFramePr/>
          <p:nvPr>
            <p:extLst>
              <p:ext uri="{D42A27DB-BD31-4B8C-83A1-F6EECF244321}">
                <p14:modId xmlns:p14="http://schemas.microsoft.com/office/powerpoint/2010/main" val="604530705"/>
              </p:ext>
            </p:extLst>
          </p:nvPr>
        </p:nvGraphicFramePr>
        <p:xfrm>
          <a:off x="4572000" y="1143000"/>
          <a:ext cx="2194560" cy="260721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4" name="Chart 23">
            <a:extLst>
              <a:ext uri="{FF2B5EF4-FFF2-40B4-BE49-F238E27FC236}">
                <a16:creationId xmlns:a16="http://schemas.microsoft.com/office/drawing/2014/main" id="{F02D85F1-B420-4685-9A68-688524DB56A4}"/>
              </a:ext>
            </a:extLst>
          </p:cNvPr>
          <p:cNvGraphicFramePr/>
          <p:nvPr>
            <p:extLst>
              <p:ext uri="{D42A27DB-BD31-4B8C-83A1-F6EECF244321}">
                <p14:modId xmlns:p14="http://schemas.microsoft.com/office/powerpoint/2010/main" val="1497130642"/>
              </p:ext>
            </p:extLst>
          </p:nvPr>
        </p:nvGraphicFramePr>
        <p:xfrm>
          <a:off x="6781800" y="1143000"/>
          <a:ext cx="2286000" cy="2637692"/>
        </p:xfrm>
        <a:graphic>
          <a:graphicData uri="http://schemas.openxmlformats.org/drawingml/2006/chart">
            <c:chart xmlns:c="http://schemas.openxmlformats.org/drawingml/2006/chart" xmlns:r="http://schemas.openxmlformats.org/officeDocument/2006/relationships" r:id="rId8"/>
          </a:graphicData>
        </a:graphic>
      </p:graphicFrame>
      <p:cxnSp>
        <p:nvCxnSpPr>
          <p:cNvPr id="26" name="Straight Connector 25">
            <a:extLst>
              <a:ext uri="{FF2B5EF4-FFF2-40B4-BE49-F238E27FC236}">
                <a16:creationId xmlns:a16="http://schemas.microsoft.com/office/drawing/2014/main" id="{56F0F0E3-96DC-47EC-B168-B6BF1DE7575D}"/>
              </a:ext>
            </a:extLst>
          </p:cNvPr>
          <p:cNvCxnSpPr>
            <a:cxnSpLocks/>
          </p:cNvCxnSpPr>
          <p:nvPr/>
        </p:nvCxnSpPr>
        <p:spPr>
          <a:xfrm flipH="1" flipV="1">
            <a:off x="6858000" y="1219200"/>
            <a:ext cx="0" cy="237744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40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205154" y="76200"/>
            <a:ext cx="8710246" cy="609600"/>
          </a:xfrm>
        </p:spPr>
        <p:txBody>
          <a:bodyPr>
            <a:normAutofit fontScale="90000"/>
          </a:bodyPr>
          <a:lstStyle/>
          <a:p>
            <a:r>
              <a:rPr lang="en-US" sz="4000" b="1" dirty="0">
                <a:ea typeface="ＭＳ Ｐゴシック" pitchFamily="34" charset="-128"/>
              </a:rPr>
              <a:t>Discussion</a:t>
            </a:r>
          </a:p>
        </p:txBody>
      </p:sp>
      <p:sp>
        <p:nvSpPr>
          <p:cNvPr id="13" name="Content Placeholder 3">
            <a:extLst>
              <a:ext uri="{FF2B5EF4-FFF2-40B4-BE49-F238E27FC236}">
                <a16:creationId xmlns:a16="http://schemas.microsoft.com/office/drawing/2014/main" id="{D63DFE78-05F4-49DA-BCA2-6F50D2376F7F}"/>
              </a:ext>
            </a:extLst>
          </p:cNvPr>
          <p:cNvSpPr txBox="1">
            <a:spLocks/>
          </p:cNvSpPr>
          <p:nvPr/>
        </p:nvSpPr>
        <p:spPr>
          <a:xfrm>
            <a:off x="93785" y="914400"/>
            <a:ext cx="8943534" cy="5671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FF0000"/>
              </a:buClr>
            </a:pPr>
            <a:r>
              <a:rPr lang="en-GB" sz="2800" b="1" dirty="0"/>
              <a:t>Assuming that intra-household resource transfers still follows the pre-COVID 19 patterns – it is found that the LCDs of the deficit generations – children and elderly deteriorated under the post-COVID 19 due to contraction of the economy and reductions of the factor income.</a:t>
            </a:r>
          </a:p>
          <a:p>
            <a:pPr algn="just">
              <a:buClr>
                <a:srgbClr val="FF0000"/>
              </a:buClr>
            </a:pPr>
            <a:r>
              <a:rPr lang="en-GB" sz="2800" b="1" dirty="0"/>
              <a:t>The deteriorations are larger for the early childhood (aged 0 to 9) and persons with age 85 and over generations. If their consumptions are not supported </a:t>
            </a:r>
          </a:p>
          <a:p>
            <a:pPr lvl="1" algn="just">
              <a:buClr>
                <a:srgbClr val="FF0000"/>
              </a:buClr>
            </a:pPr>
            <a:r>
              <a:rPr lang="en-GB" sz="2400" b="1" i="1" dirty="0">
                <a:solidFill>
                  <a:srgbClr val="002060"/>
                </a:solidFill>
              </a:rPr>
              <a:t>child and old age mortality may spike </a:t>
            </a:r>
          </a:p>
          <a:p>
            <a:pPr lvl="1" algn="just">
              <a:buClr>
                <a:srgbClr val="FF0000"/>
              </a:buClr>
            </a:pPr>
            <a:r>
              <a:rPr lang="en-GB" sz="2400" b="1" i="1" dirty="0">
                <a:solidFill>
                  <a:srgbClr val="002060"/>
                </a:solidFill>
              </a:rPr>
              <a:t>successes on the nutritional front may be lost, and </a:t>
            </a:r>
          </a:p>
          <a:p>
            <a:pPr lvl="1" algn="just">
              <a:buClr>
                <a:srgbClr val="FF0000"/>
              </a:buClr>
            </a:pPr>
            <a:r>
              <a:rPr lang="en-GB" sz="2400" b="1" i="1" dirty="0">
                <a:solidFill>
                  <a:srgbClr val="002060"/>
                </a:solidFill>
              </a:rPr>
              <a:t>productivity of future generations may be compromised</a:t>
            </a:r>
            <a:r>
              <a:rPr lang="en-GB" sz="2400" b="1" dirty="0"/>
              <a:t> </a:t>
            </a:r>
          </a:p>
          <a:p>
            <a:pPr algn="just">
              <a:buClr>
                <a:srgbClr val="FF0000"/>
              </a:buClr>
            </a:pPr>
            <a:r>
              <a:rPr lang="en-GB" sz="2800" b="1" dirty="0"/>
              <a:t>These call for increase in public transfers   </a:t>
            </a:r>
            <a:endParaRPr lang="en-US" sz="2800" b="1" dirty="0"/>
          </a:p>
          <a:p>
            <a:pPr algn="just">
              <a:buClr>
                <a:srgbClr val="FF0000"/>
              </a:buCl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Arial" panose="020B0604020202020204" pitchFamily="34" charset="0"/>
              <a:buChar char="•"/>
            </a:pPr>
            <a:endParaRPr lang="en-GB" b="1" dirty="0"/>
          </a:p>
          <a:p>
            <a:pPr lvl="1" algn="just">
              <a:buClr>
                <a:srgbClr val="FF0000"/>
              </a:buClr>
              <a:buFont typeface="Wingdings" panose="05000000000000000000" pitchFamily="2" charset="2"/>
              <a:buChar char="§"/>
            </a:pPr>
            <a:endParaRPr lang="en-GB" b="1" dirty="0"/>
          </a:p>
          <a:p>
            <a:pPr lvl="1" algn="just">
              <a:buClr>
                <a:srgbClr val="FF0000"/>
              </a:buClr>
              <a:buFont typeface="Wingdings" panose="05000000000000000000" pitchFamily="2" charset="2"/>
              <a:buChar char="§"/>
            </a:pPr>
            <a:endParaRPr lang="en-GB" b="1" dirty="0"/>
          </a:p>
          <a:p>
            <a:pPr algn="just">
              <a:buClr>
                <a:srgbClr val="FF0000"/>
              </a:buClr>
              <a:buFont typeface="Wingdings" panose="05000000000000000000" pitchFamily="2" charset="2"/>
              <a:buChar char="§"/>
            </a:pPr>
            <a:endParaRPr lang="en-GB" sz="3200" b="1" dirty="0"/>
          </a:p>
          <a:p>
            <a:endParaRPr lang="en-US" sz="2400" dirty="0"/>
          </a:p>
          <a:p>
            <a:pPr lvl="1" algn="just">
              <a:buClr>
                <a:srgbClr val="FF0000"/>
              </a:buClr>
            </a:pPr>
            <a:endParaRPr lang="en-GB" sz="2200" b="1" dirty="0"/>
          </a:p>
          <a:p>
            <a:pPr marL="0" indent="0" algn="just">
              <a:buClr>
                <a:srgbClr val="FF0000"/>
              </a:buClr>
              <a:buNone/>
            </a:pPr>
            <a:endParaRPr lang="en-GB" sz="2600" b="1" dirty="0"/>
          </a:p>
          <a:p>
            <a:pPr algn="just">
              <a:buClr>
                <a:srgbClr val="FF0000"/>
              </a:buClr>
            </a:pPr>
            <a:endParaRPr lang="en-GB" sz="2600" b="1" dirty="0"/>
          </a:p>
          <a:p>
            <a:pPr algn="just">
              <a:buClr>
                <a:srgbClr val="FF0000"/>
              </a:buClr>
            </a:pPr>
            <a:endParaRPr lang="en-GB" sz="2600" b="1" dirty="0"/>
          </a:p>
          <a:p>
            <a:pPr algn="just">
              <a:buClr>
                <a:srgbClr val="FF0000"/>
              </a:buClr>
            </a:pPr>
            <a:endParaRPr lang="en-GB" sz="2600" b="1" dirty="0"/>
          </a:p>
          <a:p>
            <a:pPr algn="just">
              <a:buClr>
                <a:srgbClr val="FF0000"/>
              </a:buClr>
            </a:pPr>
            <a:endParaRPr lang="en-GB" sz="4000" b="1" dirty="0"/>
          </a:p>
          <a:p>
            <a:pPr marL="0" indent="0" algn="just">
              <a:buClr>
                <a:srgbClr val="FF0000"/>
              </a:buClr>
              <a:buFont typeface="Arial" pitchFamily="34" charset="0"/>
              <a:buNone/>
            </a:pPr>
            <a:endParaRPr lang="en-US" dirty="0"/>
          </a:p>
          <a:p>
            <a:pPr algn="just">
              <a:buClr>
                <a:srgbClr val="FF0000"/>
              </a:buClr>
            </a:pPr>
            <a:endParaRPr lang="en-GB" sz="2400" b="1" dirty="0"/>
          </a:p>
        </p:txBody>
      </p:sp>
      <p:sp>
        <p:nvSpPr>
          <p:cNvPr id="12" name="Content Placeholder 3">
            <a:extLst>
              <a:ext uri="{FF2B5EF4-FFF2-40B4-BE49-F238E27FC236}">
                <a16:creationId xmlns:a16="http://schemas.microsoft.com/office/drawing/2014/main" id="{57BE80D4-926B-4819-B2FE-49E7D5F3D574}"/>
              </a:ext>
            </a:extLst>
          </p:cNvPr>
          <p:cNvSpPr txBox="1">
            <a:spLocks/>
          </p:cNvSpPr>
          <p:nvPr/>
        </p:nvSpPr>
        <p:spPr>
          <a:xfrm>
            <a:off x="93785" y="685800"/>
            <a:ext cx="8974015" cy="91440"/>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Clr>
                <a:srgbClr val="FF0000"/>
              </a:buClr>
            </a:pPr>
            <a:endParaRPr lang="en-GB" sz="1200" b="1" dirty="0"/>
          </a:p>
        </p:txBody>
      </p:sp>
    </p:spTree>
    <p:extLst>
      <p:ext uri="{BB962C8B-B14F-4D97-AF65-F5344CB8AC3E}">
        <p14:creationId xmlns:p14="http://schemas.microsoft.com/office/powerpoint/2010/main" val="3424951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878</Words>
  <Application>Microsoft Office PowerPoint</Application>
  <PresentationFormat>On-screen Show (4:3)</PresentationFormat>
  <Paragraphs>142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COVID 19 Impacts on Generational Economy in Bangladesh An Application of National Transfer Account </vt:lpstr>
      <vt:lpstr>Presentation Outline</vt:lpstr>
      <vt:lpstr>Context</vt:lpstr>
      <vt:lpstr>Methodology and Data</vt:lpstr>
      <vt:lpstr>Before COVID 19… Rosy Picture!</vt:lpstr>
      <vt:lpstr>Concerns… Rising Inequality and LCD</vt:lpstr>
      <vt:lpstr>CGE: Simulation Design | Results | Linkage</vt:lpstr>
      <vt:lpstr>Results: Generational Economy </vt:lpstr>
      <vt:lpstr>Discussion</vt:lpstr>
      <vt:lpstr>Global Approach to SP Responses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NSPS: Costing and Financing Exercise</dc:title>
  <dc:creator>BHK</dc:creator>
  <cp:lastModifiedBy>HP</cp:lastModifiedBy>
  <cp:revision>481</cp:revision>
  <dcterms:created xsi:type="dcterms:W3CDTF">2015-03-05T11:28:29Z</dcterms:created>
  <dcterms:modified xsi:type="dcterms:W3CDTF">2020-07-28T04:26:50Z</dcterms:modified>
</cp:coreProperties>
</file>